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335" r:id="rId3"/>
    <p:sldId id="334" r:id="rId4"/>
    <p:sldId id="340" r:id="rId5"/>
    <p:sldId id="336" r:id="rId6"/>
    <p:sldId id="337" r:id="rId7"/>
    <p:sldId id="343" r:id="rId8"/>
    <p:sldId id="341" r:id="rId9"/>
    <p:sldId id="342" r:id="rId10"/>
    <p:sldId id="33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6327"/>
  </p:normalViewPr>
  <p:slideViewPr>
    <p:cSldViewPr snapToGrid="0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04C0C-4208-5046-A27C-A06A528D4D9D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5F1A0-FC54-364F-9771-D9D2C5C5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spcFirstLastPara="1" wrap="square" lIns="93921" tIns="46948" rIns="93921" bIns="4694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38" cy="13255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0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Ref idx="1001">
        <a:schemeClr val="bg1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1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5229" y="6596391"/>
            <a:ext cx="3692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Digital Impact Holdings Inc.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28D5A86-9C8F-9D41-B0EC-2E4556064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6372881"/>
            <a:ext cx="950026" cy="4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558538" y="282411"/>
            <a:ext cx="429199" cy="2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700" rIns="9141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900"/>
          </a:p>
        </p:txBody>
      </p:sp>
      <p:sp>
        <p:nvSpPr>
          <p:cNvPr id="13" name="Google Shape;13;p1"/>
          <p:cNvSpPr/>
          <p:nvPr/>
        </p:nvSpPr>
        <p:spPr>
          <a:xfrm>
            <a:off x="11603052" y="495598"/>
            <a:ext cx="275455" cy="1988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77977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23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0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13.png"/><Relationship Id="rId2" Type="http://schemas.openxmlformats.org/officeDocument/2006/relationships/image" Target="../media/image3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10.png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5" Type="http://schemas.openxmlformats.org/officeDocument/2006/relationships/image" Target="../media/image46.pn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0000"/>
          </a:schemeClr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10800000">
            <a:off x="1588" y="0"/>
            <a:ext cx="12188825" cy="6867667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 defTabSz="457200">
              <a:buClr>
                <a:srgbClr val="000000"/>
              </a:buClr>
            </a:pPr>
            <a:endParaRPr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33" y="2943581"/>
            <a:ext cx="3778588" cy="9708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;p4">
            <a:extLst>
              <a:ext uri="{FF2B5EF4-FFF2-40B4-BE49-F238E27FC236}">
                <a16:creationId xmlns:a16="http://schemas.microsoft.com/office/drawing/2014/main" id="{6A09909D-2F89-4850-BE6C-0F7F528247BB}"/>
              </a:ext>
            </a:extLst>
          </p:cNvPr>
          <p:cNvSpPr txBox="1"/>
          <p:nvPr/>
        </p:nvSpPr>
        <p:spPr>
          <a:xfrm>
            <a:off x="9648943" y="6217920"/>
            <a:ext cx="2064585" cy="26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Strictly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9FEE0-15DB-4777-84D2-234D09D138B1}"/>
              </a:ext>
            </a:extLst>
          </p:cNvPr>
          <p:cNvSpPr txBox="1"/>
          <p:nvPr/>
        </p:nvSpPr>
        <p:spPr>
          <a:xfrm>
            <a:off x="3559435" y="4480560"/>
            <a:ext cx="468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Discussions on NSP &amp; Project Acceleration</a:t>
            </a:r>
            <a:endParaRPr lang="en-CA"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Updates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E67ACB-F29E-2FB1-8CFD-FE21C93BA180}"/>
              </a:ext>
            </a:extLst>
          </p:cNvPr>
          <p:cNvGrpSpPr/>
          <p:nvPr/>
        </p:nvGrpSpPr>
        <p:grpSpPr>
          <a:xfrm>
            <a:off x="1083159" y="2903065"/>
            <a:ext cx="9566397" cy="1995933"/>
            <a:chOff x="1998354" y="3286990"/>
            <a:chExt cx="8886122" cy="1854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998354" y="4894768"/>
              <a:ext cx="8886122" cy="246223"/>
              <a:chOff x="1998354" y="5009775"/>
              <a:chExt cx="8886122" cy="24622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554624" cy="246221"/>
                <a:chOff x="1998354" y="5009777"/>
                <a:chExt cx="2554624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4"/>
                  <a:ext cx="2554624" cy="197758"/>
                  <a:chOff x="2090082" y="5069948"/>
                  <a:chExt cx="2554624" cy="277001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0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4587409" y="5009775"/>
                <a:ext cx="4469822" cy="246221"/>
                <a:chOff x="1915209" y="5009775"/>
                <a:chExt cx="4469822" cy="24622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1915209" y="5020894"/>
                  <a:ext cx="4469822" cy="197758"/>
                  <a:chOff x="2006937" y="5069948"/>
                  <a:chExt cx="4469822" cy="277001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2824459" y="5069948"/>
                    <a:ext cx="3652300" cy="276923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2006937" y="5069950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408583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TRANSPORT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9083954" y="5009775"/>
                <a:ext cx="1800522" cy="246221"/>
                <a:chOff x="1895754" y="5009775"/>
                <a:chExt cx="1800522" cy="24622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1895754" y="5020879"/>
                  <a:ext cx="1800522" cy="197757"/>
                  <a:chOff x="1987482" y="5069952"/>
                  <a:chExt cx="1800522" cy="277001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2290289" y="5069952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1987482" y="5069954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2124172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CORE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DACACD-047E-9BC0-DF84-C5D1275D3579}"/>
                </a:ext>
              </a:extLst>
            </p:cNvPr>
            <p:cNvGrpSpPr/>
            <p:nvPr/>
          </p:nvGrpSpPr>
          <p:grpSpPr>
            <a:xfrm>
              <a:off x="2028065" y="3286990"/>
              <a:ext cx="8781801" cy="1210098"/>
              <a:chOff x="2028065" y="3286990"/>
              <a:chExt cx="8781801" cy="121009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B72710-0BBB-C73B-7907-C38650315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8065" y="3438756"/>
                <a:ext cx="8781801" cy="105833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C46FCA-02B6-9924-DA5F-33EE011529F8}"/>
                  </a:ext>
                </a:extLst>
              </p:cNvPr>
              <p:cNvGrpSpPr/>
              <p:nvPr/>
            </p:nvGrpSpPr>
            <p:grpSpPr>
              <a:xfrm>
                <a:off x="3044443" y="3286990"/>
                <a:ext cx="7451074" cy="944306"/>
                <a:chOff x="3044443" y="3286990"/>
                <a:chExt cx="7451074" cy="944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E5E5ED1-EFAB-E182-E50E-7054CAFE7617}"/>
                    </a:ext>
                  </a:extLst>
                </p:cNvPr>
                <p:cNvGrpSpPr/>
                <p:nvPr/>
              </p:nvGrpSpPr>
              <p:grpSpPr>
                <a:xfrm>
                  <a:off x="5926121" y="3980592"/>
                  <a:ext cx="1456508" cy="106070"/>
                  <a:chOff x="5926121" y="3980592"/>
                  <a:chExt cx="1456508" cy="106070"/>
                </a:xfrm>
              </p:grpSpPr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F27D92ED-B8BF-AC31-3014-BAD51313647D}"/>
                      </a:ext>
                    </a:extLst>
                  </p:cNvPr>
                  <p:cNvSpPr/>
                  <p:nvPr/>
                </p:nvSpPr>
                <p:spPr>
                  <a:xfrm>
                    <a:off x="5926121" y="4013160"/>
                    <a:ext cx="1456508" cy="71845"/>
                  </a:xfrm>
                  <a:custGeom>
                    <a:avLst/>
                    <a:gdLst>
                      <a:gd name="connsiteX0" fmla="*/ 0 w 1456508"/>
                      <a:gd name="connsiteY0" fmla="*/ 0 h 71845"/>
                      <a:gd name="connsiteX1" fmla="*/ 264523 w 1456508"/>
                      <a:gd name="connsiteY1" fmla="*/ 0 h 71845"/>
                      <a:gd name="connsiteX2" fmla="*/ 336368 w 1456508"/>
                      <a:gd name="connsiteY2" fmla="*/ 71845 h 71845"/>
                      <a:gd name="connsiteX3" fmla="*/ 1110343 w 1456508"/>
                      <a:gd name="connsiteY3" fmla="*/ 71845 h 71845"/>
                      <a:gd name="connsiteX4" fmla="*/ 1172391 w 1456508"/>
                      <a:gd name="connsiteY4" fmla="*/ 9797 h 71845"/>
                      <a:gd name="connsiteX5" fmla="*/ 1456508 w 1456508"/>
                      <a:gd name="connsiteY5" fmla="*/ 9797 h 71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56508" h="71845">
                        <a:moveTo>
                          <a:pt x="0" y="0"/>
                        </a:moveTo>
                        <a:lnTo>
                          <a:pt x="264523" y="0"/>
                        </a:lnTo>
                        <a:lnTo>
                          <a:pt x="336368" y="71845"/>
                        </a:lnTo>
                        <a:lnTo>
                          <a:pt x="1110343" y="71845"/>
                        </a:lnTo>
                        <a:lnTo>
                          <a:pt x="1172391" y="9797"/>
                        </a:lnTo>
                        <a:lnTo>
                          <a:pt x="1456508" y="9797"/>
                        </a:lnTo>
                      </a:path>
                    </a:pathLst>
                  </a:cu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0A9A98-B0C5-5220-AD61-8BC2D30EBA51}"/>
                      </a:ext>
                    </a:extLst>
                  </p:cNvPr>
                  <p:cNvSpPr/>
                  <p:nvPr/>
                </p:nvSpPr>
                <p:spPr>
                  <a:xfrm>
                    <a:off x="6601340" y="3980592"/>
                    <a:ext cx="106070" cy="106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C6EEA2B-CB48-8762-53E2-666FF008D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6740" y="4019608"/>
                  <a:ext cx="2602914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7E27D5A-849B-571D-0F9F-1CA5EA681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3778" y="4019608"/>
                  <a:ext cx="2706355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5D22024-272F-2C7E-ACAB-5E5837C52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4443" y="3286990"/>
                  <a:ext cx="541966" cy="861587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ABEB58B-87C3-540B-0C9B-E7CADF10B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160" y="3861177"/>
                  <a:ext cx="355574" cy="286005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A9C83DD-C7BB-7281-F2A2-EF361CAD6375}"/>
                    </a:ext>
                  </a:extLst>
                </p:cNvPr>
                <p:cNvGrpSpPr/>
                <p:nvPr/>
              </p:nvGrpSpPr>
              <p:grpSpPr>
                <a:xfrm>
                  <a:off x="8909224" y="3708777"/>
                  <a:ext cx="355574" cy="438405"/>
                  <a:chOff x="8909224" y="3708777"/>
                  <a:chExt cx="355574" cy="438405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F927C4E6-7F87-0ADA-9D0A-46726453E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8611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D2E44738-10D2-D085-118E-7E46E9965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849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22EC2586-CB6B-0583-86C2-CF8EC3FD5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08777"/>
                    <a:ext cx="355574" cy="2860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F4AAF735-A2CC-5FE5-39D1-8D42CB175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96892" y="3551151"/>
                  <a:ext cx="998625" cy="680145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C6CED1C-A0BB-D9B8-DFEC-6C2DEDCB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9477" y="3870900"/>
                  <a:ext cx="310708" cy="27186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DFEFEEB-7789-6B95-3973-1D6BA33BE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88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A13DFFA7-0251-DB77-3A79-230ED668C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52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17DBC51-A5D5-6FF4-E8A3-B18D741EA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8899" y="3847547"/>
                  <a:ext cx="355572" cy="28600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B01046B-0C92-2C76-2323-2621D52F1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2032" y="3847547"/>
                  <a:ext cx="355572" cy="286003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0355D0F-7E74-BC2B-C0FB-FF8521BF714E}"/>
                  </a:ext>
                </a:extLst>
              </p:cNvPr>
              <p:cNvGrpSpPr/>
              <p:nvPr/>
            </p:nvGrpSpPr>
            <p:grpSpPr>
              <a:xfrm>
                <a:off x="2242853" y="3334215"/>
                <a:ext cx="692186" cy="589628"/>
                <a:chOff x="2242853" y="3334215"/>
                <a:chExt cx="692186" cy="589628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5B63F44-2D20-1C3C-62DB-F2BA94E1FF77}"/>
                    </a:ext>
                  </a:extLst>
                </p:cNvPr>
                <p:cNvGrpSpPr/>
                <p:nvPr/>
              </p:nvGrpSpPr>
              <p:grpSpPr>
                <a:xfrm>
                  <a:off x="2598038" y="3334215"/>
                  <a:ext cx="337001" cy="577343"/>
                  <a:chOff x="2466687" y="3135503"/>
                  <a:chExt cx="425426" cy="728830"/>
                </a:xfrm>
              </p:grpSpPr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7829B296-0DB5-AA9C-D7E1-492833BC7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66687" y="3285439"/>
                    <a:ext cx="241774" cy="578894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245C41FF-FB35-2FF5-9B09-071E021C7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rot="19040322" flipH="1">
                    <a:off x="2716368" y="3135503"/>
                    <a:ext cx="175745" cy="30906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58C08E-8485-4378-D770-4F5B9451E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242853" y="3527116"/>
                  <a:ext cx="265748" cy="39672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421B-54AC-A22D-4ABB-DD7756F3491C}"/>
              </a:ext>
            </a:extLst>
          </p:cNvPr>
          <p:cNvSpPr txBox="1"/>
          <p:nvPr/>
        </p:nvSpPr>
        <p:spPr>
          <a:xfrm>
            <a:off x="8428105" y="248910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Core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EFEBE-9476-9DCC-E75F-4EA1029B4B42}"/>
              </a:ext>
            </a:extLst>
          </p:cNvPr>
          <p:cNvSpPr txBox="1"/>
          <p:nvPr/>
        </p:nvSpPr>
        <p:spPr>
          <a:xfrm>
            <a:off x="1278173" y="41845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User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Equipment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AC649-F888-4212-2AD4-F193B4FA5D53}"/>
              </a:ext>
            </a:extLst>
          </p:cNvPr>
          <p:cNvSpPr txBox="1"/>
          <p:nvPr/>
        </p:nvSpPr>
        <p:spPr>
          <a:xfrm>
            <a:off x="2270459" y="248756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Mast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573F14-3FB7-B269-D607-6F81C8C323D8}"/>
              </a:ext>
            </a:extLst>
          </p:cNvPr>
          <p:cNvCxnSpPr>
            <a:cxnSpLocks/>
          </p:cNvCxnSpPr>
          <p:nvPr/>
        </p:nvCxnSpPr>
        <p:spPr>
          <a:xfrm flipV="1">
            <a:off x="2502799" y="2685456"/>
            <a:ext cx="0" cy="15593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10D242-F862-89B8-0BE0-F9D2D93B6290}"/>
              </a:ext>
            </a:extLst>
          </p:cNvPr>
          <p:cNvSpPr txBox="1"/>
          <p:nvPr/>
        </p:nvSpPr>
        <p:spPr>
          <a:xfrm>
            <a:off x="2741886" y="41845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Aggregation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8D29F-F6D5-DE5D-F7EF-C3368F7D4666}"/>
              </a:ext>
            </a:extLst>
          </p:cNvPr>
          <p:cNvCxnSpPr>
            <a:cxnSpLocks/>
          </p:cNvCxnSpPr>
          <p:nvPr/>
        </p:nvCxnSpPr>
        <p:spPr>
          <a:xfrm flipV="1">
            <a:off x="3867932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55A838-7066-D6CC-81E1-A0F457FD7704}"/>
              </a:ext>
            </a:extLst>
          </p:cNvPr>
          <p:cNvSpPr txBox="1"/>
          <p:nvPr/>
        </p:nvSpPr>
        <p:spPr>
          <a:xfrm>
            <a:off x="3602550" y="2487567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4773F-687E-4459-1C92-ECD4077A404B}"/>
              </a:ext>
            </a:extLst>
          </p:cNvPr>
          <p:cNvSpPr txBox="1"/>
          <p:nvPr/>
        </p:nvSpPr>
        <p:spPr>
          <a:xfrm>
            <a:off x="4115989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85F686-F97D-97FB-FC3D-8E686E546B91}"/>
              </a:ext>
            </a:extLst>
          </p:cNvPr>
          <p:cNvCxnSpPr>
            <a:cxnSpLocks/>
          </p:cNvCxnSpPr>
          <p:nvPr/>
        </p:nvCxnSpPr>
        <p:spPr>
          <a:xfrm flipV="1">
            <a:off x="5358529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D9FA6B-0469-1860-ECDF-99542164F343}"/>
              </a:ext>
            </a:extLst>
          </p:cNvPr>
          <p:cNvSpPr txBox="1"/>
          <p:nvPr/>
        </p:nvSpPr>
        <p:spPr>
          <a:xfrm>
            <a:off x="5072272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2EB71-2F78-7248-DE05-7472E192F386}"/>
              </a:ext>
            </a:extLst>
          </p:cNvPr>
          <p:cNvCxnSpPr>
            <a:cxnSpLocks/>
          </p:cNvCxnSpPr>
          <p:nvPr/>
        </p:nvCxnSpPr>
        <p:spPr>
          <a:xfrm flipV="1">
            <a:off x="6832424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BA6482-4FF4-068B-76BE-A3F66CFEDC3B}"/>
              </a:ext>
            </a:extLst>
          </p:cNvPr>
          <p:cNvSpPr txBox="1"/>
          <p:nvPr/>
        </p:nvSpPr>
        <p:spPr>
          <a:xfrm>
            <a:off x="6546167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67BE43-DEB8-9D24-7A84-F87763852C9D}"/>
              </a:ext>
            </a:extLst>
          </p:cNvPr>
          <p:cNvCxnSpPr>
            <a:cxnSpLocks/>
          </p:cNvCxnSpPr>
          <p:nvPr/>
        </p:nvCxnSpPr>
        <p:spPr>
          <a:xfrm flipV="1">
            <a:off x="4561039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9EF554-E30A-FF15-5F91-31C39E669825}"/>
              </a:ext>
            </a:extLst>
          </p:cNvPr>
          <p:cNvSpPr txBox="1"/>
          <p:nvPr/>
        </p:nvSpPr>
        <p:spPr>
          <a:xfrm>
            <a:off x="7293425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77BA88-62C2-2A06-3038-37101324569E}"/>
              </a:ext>
            </a:extLst>
          </p:cNvPr>
          <p:cNvCxnSpPr>
            <a:cxnSpLocks/>
          </p:cNvCxnSpPr>
          <p:nvPr/>
        </p:nvCxnSpPr>
        <p:spPr>
          <a:xfrm flipV="1">
            <a:off x="7738475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EF48C-8842-D703-E32A-48A7FEC0EB24}"/>
              </a:ext>
            </a:extLst>
          </p:cNvPr>
          <p:cNvCxnSpPr>
            <a:cxnSpLocks/>
          </p:cNvCxnSpPr>
          <p:nvPr/>
        </p:nvCxnSpPr>
        <p:spPr>
          <a:xfrm flipV="1">
            <a:off x="8711328" y="2841389"/>
            <a:ext cx="0" cy="514484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FC52AA-D646-C952-BF24-704DA8BB4F1F}"/>
              </a:ext>
            </a:extLst>
          </p:cNvPr>
          <p:cNvSpPr txBox="1"/>
          <p:nvPr/>
        </p:nvSpPr>
        <p:spPr>
          <a:xfrm>
            <a:off x="9296919" y="4325243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Mobile Core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DBB98-101B-2E0F-0920-7E44504F5B7F}"/>
              </a:ext>
            </a:extLst>
          </p:cNvPr>
          <p:cNvCxnSpPr>
            <a:cxnSpLocks/>
          </p:cNvCxnSpPr>
          <p:nvPr/>
        </p:nvCxnSpPr>
        <p:spPr>
          <a:xfrm flipV="1">
            <a:off x="9728286" y="3884622"/>
            <a:ext cx="0" cy="491848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E59B71-0033-C66A-EA94-A73248217151}"/>
              </a:ext>
            </a:extLst>
          </p:cNvPr>
          <p:cNvCxnSpPr>
            <a:cxnSpLocks/>
          </p:cNvCxnSpPr>
          <p:nvPr/>
        </p:nvCxnSpPr>
        <p:spPr>
          <a:xfrm flipV="1">
            <a:off x="1692710" y="3602977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2BE278-31BA-222E-A8FE-8B5C40FAC880}"/>
              </a:ext>
            </a:extLst>
          </p:cNvPr>
          <p:cNvCxnSpPr>
            <a:cxnSpLocks/>
          </p:cNvCxnSpPr>
          <p:nvPr/>
        </p:nvCxnSpPr>
        <p:spPr>
          <a:xfrm flipV="1">
            <a:off x="3176130" y="3881462"/>
            <a:ext cx="0" cy="278487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00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7A97A-605B-9CC2-C91F-9D1D3CF7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" t="3810" r="947" b="4183"/>
          <a:stretch/>
        </p:blipFill>
        <p:spPr>
          <a:xfrm>
            <a:off x="1312801" y="1311314"/>
            <a:ext cx="9566397" cy="4452560"/>
          </a:xfrm>
          <a:prstGeom prst="rect">
            <a:avLst/>
          </a:prstGeom>
        </p:spPr>
      </p:pic>
      <p:sp>
        <p:nvSpPr>
          <p:cNvPr id="24" name="Google Shape;122;p10">
            <a:extLst>
              <a:ext uri="{FF2B5EF4-FFF2-40B4-BE49-F238E27FC236}">
                <a16:creationId xmlns:a16="http://schemas.microsoft.com/office/drawing/2014/main" id="{B6DA4495-8907-4C00-58D1-9E148ACD6D87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Broadband Utility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26" name="Google Shape;1040;p46">
            <a:extLst>
              <a:ext uri="{FF2B5EF4-FFF2-40B4-BE49-F238E27FC236}">
                <a16:creationId xmlns:a16="http://schemas.microsoft.com/office/drawing/2014/main" id="{B10DB0DA-CD57-CDE6-34CA-55365EC8746D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019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E4F7C7-7BD6-E952-00A9-38DD86D0FB65}"/>
              </a:ext>
            </a:extLst>
          </p:cNvPr>
          <p:cNvGrpSpPr/>
          <p:nvPr/>
        </p:nvGrpSpPr>
        <p:grpSpPr>
          <a:xfrm>
            <a:off x="1083159" y="2406801"/>
            <a:ext cx="9566397" cy="3272173"/>
            <a:chOff x="1083159" y="2416633"/>
            <a:chExt cx="9566397" cy="32721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D781CB-80D8-90D6-01B7-C178B58B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405" y="3565709"/>
              <a:ext cx="8781801" cy="105833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E322231-0AF4-B6EC-DF17-8E998BA5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5512" y="3216101"/>
              <a:ext cx="1606646" cy="13432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D6CFDC5-A1DD-120F-5508-679BD416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050" y="3585102"/>
              <a:ext cx="1532167" cy="98496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8FA8B9-54C1-D4EC-1EF3-3A1F9925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198" y="3575937"/>
              <a:ext cx="1532167" cy="983208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7A188ED-0F92-CE2B-3215-B79A407F2904}"/>
                </a:ext>
              </a:extLst>
            </p:cNvPr>
            <p:cNvGrpSpPr/>
            <p:nvPr/>
          </p:nvGrpSpPr>
          <p:grpSpPr>
            <a:xfrm>
              <a:off x="1083159" y="5415947"/>
              <a:ext cx="9566397" cy="272859"/>
              <a:chOff x="1312801" y="5033918"/>
              <a:chExt cx="9566397" cy="27285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D5762F7-6423-A887-3388-F86DCF01E0EC}"/>
                  </a:ext>
                </a:extLst>
              </p:cNvPr>
              <p:cNvGrpSpPr/>
              <p:nvPr/>
            </p:nvGrpSpPr>
            <p:grpSpPr>
              <a:xfrm>
                <a:off x="1312801" y="5033918"/>
                <a:ext cx="9566397" cy="272859"/>
                <a:chOff x="1998354" y="5002542"/>
                <a:chExt cx="8886122" cy="25345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3B5EA97-E3CB-C557-1C78-D519240BDAEA}"/>
                    </a:ext>
                  </a:extLst>
                </p:cNvPr>
                <p:cNvGrpSpPr/>
                <p:nvPr/>
              </p:nvGrpSpPr>
              <p:grpSpPr>
                <a:xfrm>
                  <a:off x="1998354" y="5009777"/>
                  <a:ext cx="2554624" cy="246221"/>
                  <a:chOff x="1998354" y="5009777"/>
                  <a:chExt cx="2554624" cy="24622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0ABB25B1-9E67-DAAC-F00C-92FAE9E87171}"/>
                      </a:ext>
                    </a:extLst>
                  </p:cNvPr>
                  <p:cNvGrpSpPr/>
                  <p:nvPr/>
                </p:nvGrpSpPr>
                <p:grpSpPr>
                  <a:xfrm>
                    <a:off x="1998354" y="5020894"/>
                    <a:ext cx="2554624" cy="197758"/>
                    <a:chOff x="2090082" y="5069948"/>
                    <a:chExt cx="2554624" cy="277001"/>
                  </a:xfrm>
                </p:grpSpPr>
                <p:sp>
                  <p:nvSpPr>
                    <p:cNvPr id="64" name="Pentagon 63">
                      <a:extLst>
                        <a:ext uri="{FF2B5EF4-FFF2-40B4-BE49-F238E27FC236}">
                          <a16:creationId xmlns:a16="http://schemas.microsoft.com/office/drawing/2014/main" id="{40DC6F7B-964B-EAC9-8C1F-416C80D05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6991" y="5069950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Pentagon 64">
                      <a:extLst>
                        <a:ext uri="{FF2B5EF4-FFF2-40B4-BE49-F238E27FC236}">
                          <a16:creationId xmlns:a16="http://schemas.microsoft.com/office/drawing/2014/main" id="{827365EA-0577-AB36-3DB5-2C086F4202B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90082" y="5069948"/>
                      <a:ext cx="1390889" cy="27699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5DCB8B4-E17D-74FB-7401-FBF3B6D37FEE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425" y="5009777"/>
                    <a:ext cx="1343686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ACCESS</a:t>
                    </a: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00F74D2-6113-8669-AE13-8613CAF16603}"/>
                    </a:ext>
                  </a:extLst>
                </p:cNvPr>
                <p:cNvGrpSpPr/>
                <p:nvPr/>
              </p:nvGrpSpPr>
              <p:grpSpPr>
                <a:xfrm>
                  <a:off x="6798189" y="5002542"/>
                  <a:ext cx="2248570" cy="228712"/>
                  <a:chOff x="4125989" y="5002542"/>
                  <a:chExt cx="2248570" cy="22871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D808466-373A-6067-7675-62346452FDC7}"/>
                      </a:ext>
                    </a:extLst>
                  </p:cNvPr>
                  <p:cNvGrpSpPr/>
                  <p:nvPr/>
                </p:nvGrpSpPr>
                <p:grpSpPr>
                  <a:xfrm>
                    <a:off x="4125989" y="5020879"/>
                    <a:ext cx="2248570" cy="197757"/>
                    <a:chOff x="4217717" y="5069916"/>
                    <a:chExt cx="2248570" cy="276999"/>
                  </a:xfrm>
                </p:grpSpPr>
                <p:sp>
                  <p:nvSpPr>
                    <p:cNvPr id="60" name="Pentagon 59">
                      <a:extLst>
                        <a:ext uri="{FF2B5EF4-FFF2-40B4-BE49-F238E27FC236}">
                          <a16:creationId xmlns:a16="http://schemas.microsoft.com/office/drawing/2014/main" id="{C62B19D7-061F-39D1-CA0A-3D2CAF97A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7309" y="5069964"/>
                      <a:ext cx="1408978" cy="27694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Pentagon 60">
                      <a:extLst>
                        <a:ext uri="{FF2B5EF4-FFF2-40B4-BE49-F238E27FC236}">
                          <a16:creationId xmlns:a16="http://schemas.microsoft.com/office/drawing/2014/main" id="{BA8DDEAF-53EA-F3F7-B01D-080F87C99C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217717" y="5069916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2B72007-AC6C-ED4F-3ADB-674F59AE9D7E}"/>
                      </a:ext>
                    </a:extLst>
                  </p:cNvPr>
                  <p:cNvSpPr txBox="1"/>
                  <p:nvPr/>
                </p:nvSpPr>
                <p:spPr>
                  <a:xfrm>
                    <a:off x="4576174" y="5002542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MARKET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371FB4D-D218-EBB7-FCC3-11FFBEAAE7E5}"/>
                    </a:ext>
                  </a:extLst>
                </p:cNvPr>
                <p:cNvGrpSpPr/>
                <p:nvPr/>
              </p:nvGrpSpPr>
              <p:grpSpPr>
                <a:xfrm>
                  <a:off x="9083954" y="5009775"/>
                  <a:ext cx="1800522" cy="228712"/>
                  <a:chOff x="1895754" y="5009775"/>
                  <a:chExt cx="1800522" cy="228712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C26A8AD4-6F39-170E-B29C-AC3A0A529ED7}"/>
                      </a:ext>
                    </a:extLst>
                  </p:cNvPr>
                  <p:cNvGrpSpPr/>
                  <p:nvPr/>
                </p:nvGrpSpPr>
                <p:grpSpPr>
                  <a:xfrm>
                    <a:off x="1895754" y="5020879"/>
                    <a:ext cx="1800522" cy="197757"/>
                    <a:chOff x="1987482" y="5069952"/>
                    <a:chExt cx="1800522" cy="277001"/>
                  </a:xfrm>
                </p:grpSpPr>
                <p:sp>
                  <p:nvSpPr>
                    <p:cNvPr id="56" name="Pentagon 55">
                      <a:extLst>
                        <a:ext uri="{FF2B5EF4-FFF2-40B4-BE49-F238E27FC236}">
                          <a16:creationId xmlns:a16="http://schemas.microsoft.com/office/drawing/2014/main" id="{5BEB46FD-CF51-4FF3-6907-953F5C518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289" y="5069952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Pentagon 56">
                      <a:extLst>
                        <a:ext uri="{FF2B5EF4-FFF2-40B4-BE49-F238E27FC236}">
                          <a16:creationId xmlns:a16="http://schemas.microsoft.com/office/drawing/2014/main" id="{8447CC3B-ADE5-FE76-350B-73427108DE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987482" y="5069954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B098009-1641-7820-4093-A40CA0E0F59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4172" y="5009775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REGIONAL</a:t>
                    </a:r>
                  </a:p>
                </p:txBody>
              </p:sp>
            </p:grpSp>
          </p:grpSp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BF318419-7131-D42D-12DF-2482766116DA}"/>
                  </a:ext>
                </a:extLst>
              </p:cNvPr>
              <p:cNvSpPr/>
              <p:nvPr/>
            </p:nvSpPr>
            <p:spPr>
              <a:xfrm>
                <a:off x="4951271" y="5054855"/>
                <a:ext cx="1516842" cy="212857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E30C6AE0-5C39-B56B-451E-0EE3A90992E4}"/>
                  </a:ext>
                </a:extLst>
              </p:cNvPr>
              <p:cNvSpPr/>
              <p:nvPr/>
            </p:nvSpPr>
            <p:spPr>
              <a:xfrm flipH="1">
                <a:off x="4047404" y="5054818"/>
                <a:ext cx="1497368" cy="212896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36DDF16-332B-D78E-3BCF-A0BDD881BCAB}"/>
                  </a:ext>
                </a:extLst>
              </p:cNvPr>
              <p:cNvSpPr txBox="1"/>
              <p:nvPr/>
            </p:nvSpPr>
            <p:spPr>
              <a:xfrm>
                <a:off x="4532053" y="5035077"/>
                <a:ext cx="144655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pc="300" dirty="0">
                    <a:solidFill>
                      <a:schemeClr val="bg1"/>
                    </a:solidFill>
                    <a:latin typeface="Montserrat" pitchFamily="2" charset="77"/>
                  </a:rPr>
                  <a:t>COMMUNITY</a:t>
                </a:r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C4AA7DC-FD3E-DE3C-04F3-CA4F1C2A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89" y="3575936"/>
              <a:ext cx="1514689" cy="97085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BE82B04-E5E0-53DE-1D43-2C3101E3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77" y="3690179"/>
              <a:ext cx="1248476" cy="794483"/>
            </a:xfrm>
            <a:prstGeom prst="rect">
              <a:avLst/>
            </a:prstGeom>
          </p:spPr>
        </p:pic>
        <p:pic>
          <p:nvPicPr>
            <p:cNvPr id="77" name="Picture 76" descr="A close up of a box&#10;&#10;Description automatically generated">
              <a:extLst>
                <a:ext uri="{FF2B5EF4-FFF2-40B4-BE49-F238E27FC236}">
                  <a16:creationId xmlns:a16="http://schemas.microsoft.com/office/drawing/2014/main" id="{A6901344-6C97-E831-11A2-039BB942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7278" y="3511040"/>
              <a:ext cx="417566" cy="469762"/>
            </a:xfrm>
            <a:prstGeom prst="rect">
              <a:avLst/>
            </a:prstGeom>
          </p:spPr>
        </p:pic>
        <p:pic>
          <p:nvPicPr>
            <p:cNvPr id="79" name="Picture 78" descr="A picture containing refrigerator, white&#10;&#10;Description automatically generated">
              <a:extLst>
                <a:ext uri="{FF2B5EF4-FFF2-40B4-BE49-F238E27FC236}">
                  <a16:creationId xmlns:a16="http://schemas.microsoft.com/office/drawing/2014/main" id="{695F481C-F2F5-308E-6997-0AD68254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3804" y="3939501"/>
              <a:ext cx="253925" cy="469762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303C16-37C1-D6F5-1456-AC386C4EAFB4}"/>
                </a:ext>
              </a:extLst>
            </p:cNvPr>
            <p:cNvGrpSpPr/>
            <p:nvPr/>
          </p:nvGrpSpPr>
          <p:grpSpPr>
            <a:xfrm>
              <a:off x="6678993" y="4087588"/>
              <a:ext cx="704114" cy="401493"/>
              <a:chOff x="8295736" y="4933439"/>
              <a:chExt cx="704114" cy="401493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F000E1-E299-81B1-CE3C-EBF3F1062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0"/>
              </a:blip>
              <a:stretch>
                <a:fillRect/>
              </a:stretch>
            </p:blipFill>
            <p:spPr>
              <a:xfrm>
                <a:off x="8528664" y="5008480"/>
                <a:ext cx="471186" cy="32203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6B1DB9F-705F-56C9-6C86-DF5722F02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736" y="4933439"/>
                <a:ext cx="527213" cy="401493"/>
              </a:xfrm>
              <a:prstGeom prst="rect">
                <a:avLst/>
              </a:prstGeom>
            </p:spPr>
          </p:pic>
        </p:grpSp>
        <p:pic>
          <p:nvPicPr>
            <p:cNvPr id="84" name="Picture 8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357E6FF-E01F-884E-C987-13029278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29149" y="3520377"/>
              <a:ext cx="929506" cy="519835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9940C3-2092-931A-1544-205E1FC4D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4236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8F4768-E7B2-1FB6-2F5C-8FB8FAFC5D7F}"/>
                </a:ext>
              </a:extLst>
            </p:cNvPr>
            <p:cNvSpPr txBox="1"/>
            <p:nvPr/>
          </p:nvSpPr>
          <p:spPr>
            <a:xfrm>
              <a:off x="8447979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R-POD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27A244-2694-C73C-8FB3-97B7F48921B2}"/>
                </a:ext>
              </a:extLst>
            </p:cNvPr>
            <p:cNvSpPr txBox="1"/>
            <p:nvPr/>
          </p:nvSpPr>
          <p:spPr>
            <a:xfrm>
              <a:off x="6637066" y="5000732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M-POD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9189F1B-0C05-8A6C-546A-775B95B60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360" y="4590865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BC7411-3B1C-75E6-24B6-E31C4055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55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8BD80E-7E86-3804-54A8-7803E167DE3E}"/>
                </a:ext>
              </a:extLst>
            </p:cNvPr>
            <p:cNvSpPr txBox="1"/>
            <p:nvPr/>
          </p:nvSpPr>
          <p:spPr>
            <a:xfrm>
              <a:off x="4884498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C-POD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E05D15-2FD7-DEE8-D756-8DD861949E11}"/>
                </a:ext>
              </a:extLst>
            </p:cNvPr>
            <p:cNvSpPr txBox="1"/>
            <p:nvPr/>
          </p:nvSpPr>
          <p:spPr>
            <a:xfrm>
              <a:off x="3072977" y="506768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A-POD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E30917D-24DF-087E-FB38-61CF8B955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844" y="4657818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986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A188ED-0F92-CE2B-3215-B79A407F2904}"/>
              </a:ext>
            </a:extLst>
          </p:cNvPr>
          <p:cNvGrpSpPr/>
          <p:nvPr/>
        </p:nvGrpSpPr>
        <p:grpSpPr>
          <a:xfrm>
            <a:off x="1461111" y="5356142"/>
            <a:ext cx="8434222" cy="298448"/>
            <a:chOff x="1312801" y="5008329"/>
            <a:chExt cx="8434222" cy="298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312801" y="5008329"/>
              <a:ext cx="8434222" cy="298443"/>
              <a:chOff x="1998354" y="4978777"/>
              <a:chExt cx="7834457" cy="27722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270016" cy="246221"/>
                <a:chOff x="1998354" y="5009777"/>
                <a:chExt cx="2270016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7"/>
                  <a:ext cx="2270016" cy="197756"/>
                  <a:chOff x="2090082" y="5069948"/>
                  <a:chExt cx="2270016" cy="276998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2"/>
                    <a:ext cx="1213107" cy="276974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6050945" y="4978777"/>
                <a:ext cx="1851998" cy="239849"/>
                <a:chOff x="3378745" y="4978777"/>
                <a:chExt cx="1851998" cy="23984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3378745" y="5009733"/>
                  <a:ext cx="1851998" cy="208893"/>
                  <a:chOff x="3470473" y="5054316"/>
                  <a:chExt cx="1851998" cy="292598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3913493" y="5069966"/>
                    <a:ext cx="1408978" cy="27694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3470473" y="5054316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644098" y="4978777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MARKET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7967468" y="5020881"/>
                <a:ext cx="1865343" cy="228712"/>
                <a:chOff x="779268" y="5020881"/>
                <a:chExt cx="1865343" cy="22871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779268" y="5031146"/>
                  <a:ext cx="1865343" cy="209379"/>
                  <a:chOff x="870996" y="5084331"/>
                  <a:chExt cx="1865343" cy="293280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1238624" y="5100613"/>
                    <a:ext cx="1497715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870996" y="5084331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914803" y="5020881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REGIONAL</a:t>
                  </a:r>
                </a:p>
              </p:txBody>
            </p:sp>
          </p:grpSp>
        </p:grpSp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BF318419-7131-D42D-12DF-2482766116DA}"/>
                </a:ext>
              </a:extLst>
            </p:cNvPr>
            <p:cNvSpPr/>
            <p:nvPr/>
          </p:nvSpPr>
          <p:spPr>
            <a:xfrm>
              <a:off x="4108013" y="5041705"/>
              <a:ext cx="1516842" cy="212857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E30C6AE0-5C39-B56B-451E-0EE3A90992E4}"/>
                </a:ext>
              </a:extLst>
            </p:cNvPr>
            <p:cNvSpPr/>
            <p:nvPr/>
          </p:nvSpPr>
          <p:spPr>
            <a:xfrm flipH="1">
              <a:off x="3768571" y="5054818"/>
              <a:ext cx="1776201" cy="232672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6DDF16-332B-D78E-3BCF-A0BDD881BCAB}"/>
                </a:ext>
              </a:extLst>
            </p:cNvPr>
            <p:cNvSpPr txBox="1"/>
            <p:nvPr/>
          </p:nvSpPr>
          <p:spPr>
            <a:xfrm>
              <a:off x="4053273" y="5060556"/>
              <a:ext cx="14465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Montserrat" pitchFamily="2" charset="77"/>
                </a:rPr>
                <a:t>COMMUNITY</a:t>
              </a:r>
            </a:p>
          </p:txBody>
        </p:sp>
      </p:grpSp>
      <p:pic>
        <p:nvPicPr>
          <p:cNvPr id="1026" name="Picture 2" descr="OOPT Diagram">
            <a:extLst>
              <a:ext uri="{FF2B5EF4-FFF2-40B4-BE49-F238E27FC236}">
                <a16:creationId xmlns:a16="http://schemas.microsoft.com/office/drawing/2014/main" id="{EC240B32-68F1-D114-94A1-38233F7D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83"/>
          <a:stretch/>
        </p:blipFill>
        <p:spPr bwMode="auto">
          <a:xfrm>
            <a:off x="1240820" y="2778665"/>
            <a:ext cx="8814629" cy="23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1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4031F96-0B32-27DC-3D42-0C950A939043}"/>
              </a:ext>
            </a:extLst>
          </p:cNvPr>
          <p:cNvGrpSpPr/>
          <p:nvPr/>
        </p:nvGrpSpPr>
        <p:grpSpPr>
          <a:xfrm>
            <a:off x="733442" y="1518560"/>
            <a:ext cx="10660680" cy="5199405"/>
            <a:chOff x="733442" y="1537400"/>
            <a:chExt cx="10660680" cy="5199405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2C67BFD-789C-4511-4B91-D6CB885254E0}"/>
                </a:ext>
              </a:extLst>
            </p:cNvPr>
            <p:cNvCxnSpPr>
              <a:cxnSpLocks/>
            </p:cNvCxnSpPr>
            <p:nvPr/>
          </p:nvCxnSpPr>
          <p:spPr>
            <a:xfrm>
              <a:off x="6468366" y="4922830"/>
              <a:ext cx="1812945" cy="3684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925D2C1-CCB3-9003-EBE6-A5FCB96E7E2A}"/>
                </a:ext>
              </a:extLst>
            </p:cNvPr>
            <p:cNvGrpSpPr/>
            <p:nvPr/>
          </p:nvGrpSpPr>
          <p:grpSpPr>
            <a:xfrm>
              <a:off x="733442" y="1537400"/>
              <a:ext cx="10660680" cy="5199405"/>
              <a:chOff x="733442" y="1537400"/>
              <a:chExt cx="10660680" cy="5199405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C7EF87-589F-80B9-C339-4D8DA082C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5081909"/>
                <a:ext cx="0" cy="16208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4FB6587-A9E6-1AA4-31A3-E5CC25C4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9771" y="4223952"/>
                <a:ext cx="743298" cy="1159907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544FD49-5F1F-2889-1E68-9F5B8DD45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2634" y="5520327"/>
                <a:ext cx="4784254" cy="780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D112248-35FC-34D7-8386-6654B7EE6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052" y="5420119"/>
                <a:ext cx="5101703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912EDD9-E9EC-5664-0FA5-A5AF1FED5A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4867" y="4290137"/>
                <a:ext cx="965675" cy="509926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EAAE62D-042F-C607-1635-A4013A213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370" y="3558328"/>
                <a:ext cx="2716338" cy="631179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DBE439-A050-50ED-E040-91E523F2804D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458915" y="4364386"/>
                <a:ext cx="2843031" cy="439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744B288-C48D-1D6A-4241-9812A316462D}"/>
                  </a:ext>
                </a:extLst>
              </p:cNvPr>
              <p:cNvSpPr/>
              <p:nvPr/>
            </p:nvSpPr>
            <p:spPr>
              <a:xfrm>
                <a:off x="5669144" y="2600248"/>
                <a:ext cx="3756454" cy="33309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C6C7D26E-B9AA-4208-2F6B-72D07C987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4111" y="2755727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EC5E857-C25F-F5CF-B922-94D82271E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388" y="331720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4" name="Picture 3" descr="Icon&#10;&#10;Description automatically generated">
                <a:extLst>
                  <a:ext uri="{FF2B5EF4-FFF2-40B4-BE49-F238E27FC236}">
                    <a16:creationId xmlns:a16="http://schemas.microsoft.com/office/drawing/2014/main" id="{085F6B2D-7D83-5130-1F44-687B5B5F2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533" y="2871050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BF0CE9F-A49F-62E9-E154-3D6D97D2F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036" y="2844654"/>
                <a:ext cx="547720" cy="5655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BD04B9F-CDFA-31E4-C160-5055C31B8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3031" y="416203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2C377E-8F5B-4CF6-D5C8-7B470C441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193" y="6140619"/>
                <a:ext cx="803195" cy="596186"/>
              </a:xfrm>
              <a:prstGeom prst="rect">
                <a:avLst/>
              </a:prstGeom>
            </p:spPr>
          </p:pic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129DFDCC-B30D-4191-D885-66DD7EBBE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2854" y="3823707"/>
                <a:ext cx="575377" cy="753290"/>
              </a:xfrm>
              <a:prstGeom prst="rect">
                <a:avLst/>
              </a:prstGeom>
            </p:spPr>
          </p:pic>
          <p:pic>
            <p:nvPicPr>
              <p:cNvPr id="14" name="Picture 13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B4ECD174-75FF-9FC5-D006-3FCB6872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8644" y="5030908"/>
                <a:ext cx="708851" cy="708851"/>
              </a:xfrm>
              <a:prstGeom prst="rect">
                <a:avLst/>
              </a:prstGeom>
            </p:spPr>
          </p:pic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3EE4E415-3583-35ED-8A9D-8E8EB77C8E54}"/>
                  </a:ext>
                </a:extLst>
              </p:cNvPr>
              <p:cNvSpPr/>
              <p:nvPr/>
            </p:nvSpPr>
            <p:spPr>
              <a:xfrm rot="5400000">
                <a:off x="7398086" y="2924326"/>
                <a:ext cx="295246" cy="1382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17AD73D-0849-D421-90FB-8A43D7ACC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9197" y="4777267"/>
                <a:ext cx="443647" cy="859565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6C0FB-9AAE-983F-CC74-75505D032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3034" y="2007901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CF28E-93E8-A416-3CD9-0732C7121286}"/>
                  </a:ext>
                </a:extLst>
              </p:cNvPr>
              <p:cNvSpPr txBox="1"/>
              <p:nvPr/>
            </p:nvSpPr>
            <p:spPr>
              <a:xfrm>
                <a:off x="4155154" y="1660843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EXTENDERS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650964-2059-5644-8192-97DD56A73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168" y="6289612"/>
                <a:ext cx="526488" cy="42347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0621E45-3638-8555-CD22-2AAA3239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3168" y="5220872"/>
                <a:ext cx="523244" cy="421424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8B0E00A-6BCC-D549-AA9E-F40973D3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4975" y="3253457"/>
                <a:ext cx="772815" cy="51808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EBBD2BB-8A58-18B7-443C-E18EFAE67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7576" y="4128542"/>
                <a:ext cx="806415" cy="51808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B924412-D02F-892A-8971-CF954C00A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797" y="2913158"/>
                <a:ext cx="563814" cy="41838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4C0F589-B4F8-E01D-DB44-293D3D699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3763" y="4546642"/>
                <a:ext cx="519301" cy="62372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4178C9-1ABB-F184-853A-2BD82A4626BE}"/>
                  </a:ext>
                </a:extLst>
              </p:cNvPr>
              <p:cNvSpPr/>
              <p:nvPr/>
            </p:nvSpPr>
            <p:spPr>
              <a:xfrm>
                <a:off x="4202469" y="2871021"/>
                <a:ext cx="803374" cy="95268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7298681" y="1537400"/>
                <a:ext cx="58221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383173-27F6-85C7-DB76-3512268DA1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4802" y="219643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0C67E3-2A2B-B96C-B33B-FD41F705CC60}"/>
                  </a:ext>
                </a:extLst>
              </p:cNvPr>
              <p:cNvSpPr txBox="1"/>
              <p:nvPr/>
            </p:nvSpPr>
            <p:spPr>
              <a:xfrm>
                <a:off x="6144408" y="1984253"/>
                <a:ext cx="9573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vOLT</a:t>
                </a:r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 / </a:t>
                </a:r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vOMCI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8625" y="221479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82BBF4-0FC5-ABB2-8203-E0F454C56CF8}"/>
                  </a:ext>
                </a:extLst>
              </p:cNvPr>
              <p:cNvSpPr txBox="1"/>
              <p:nvPr/>
            </p:nvSpPr>
            <p:spPr>
              <a:xfrm>
                <a:off x="8078644" y="2002613"/>
                <a:ext cx="5164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295C04-599E-347D-FC47-7CDEFB67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173" y="3512501"/>
                <a:ext cx="98673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614F08D4-3385-2D09-3A08-85682FF67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129" y="3331544"/>
                <a:ext cx="505884" cy="408321"/>
              </a:xfrm>
              <a:prstGeom prst="rect">
                <a:avLst/>
              </a:prstGeom>
            </p:spPr>
          </p:pic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63EEAFE-8D1A-7B4B-6FB0-9A9E58646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904" y="5081909"/>
                <a:ext cx="0" cy="1170176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A9A0735-4709-126B-9A8E-C3034719C9A7}"/>
                  </a:ext>
                </a:extLst>
              </p:cNvPr>
              <p:cNvSpPr txBox="1"/>
              <p:nvPr/>
            </p:nvSpPr>
            <p:spPr>
              <a:xfrm>
                <a:off x="6079233" y="6282191"/>
                <a:ext cx="4924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pOLT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5A4C72B-5C5B-55C1-6717-61098BC18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5132" y="5666997"/>
                <a:ext cx="0" cy="63357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38ACEB1-B8AC-13D7-4BDB-18CFBABAC459}"/>
                  </a:ext>
                </a:extLst>
              </p:cNvPr>
              <p:cNvSpPr txBox="1"/>
              <p:nvPr/>
            </p:nvSpPr>
            <p:spPr>
              <a:xfrm>
                <a:off x="8290154" y="6286344"/>
                <a:ext cx="53412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B63DAD-73CD-3EC9-41B7-237170BF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6140619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08F3015-2F73-ABAA-8DB6-05921B04A6B3}"/>
                  </a:ext>
                </a:extLst>
              </p:cNvPr>
              <p:cNvSpPr txBox="1"/>
              <p:nvPr/>
            </p:nvSpPr>
            <p:spPr>
              <a:xfrm>
                <a:off x="2966388" y="5919634"/>
                <a:ext cx="4267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CPE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4881D23-1060-360E-D0F7-7A3ABC06DD8E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8787495" y="5385334"/>
                <a:ext cx="1950527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C7DA2C8-913E-DC53-9553-E48AD823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0112" y="4676679"/>
                <a:ext cx="1694010" cy="991951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EFC9B6-72EE-4A33-8146-DA7400B89CED}"/>
                  </a:ext>
                </a:extLst>
              </p:cNvPr>
              <p:cNvSpPr txBox="1"/>
              <p:nvPr/>
            </p:nvSpPr>
            <p:spPr>
              <a:xfrm>
                <a:off x="10331578" y="5220064"/>
                <a:ext cx="9877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Community </a:t>
                </a:r>
              </a:p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Zone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6AAC4DA-AD17-16F3-A63D-71EF967C2A71}"/>
                  </a:ext>
                </a:extLst>
              </p:cNvPr>
              <p:cNvSpPr txBox="1"/>
              <p:nvPr/>
            </p:nvSpPr>
            <p:spPr>
              <a:xfrm>
                <a:off x="2820812" y="4721206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Cell Site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Gateway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C333976-AD96-64BE-08FD-7F76A3309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933" y="350733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BA59201-481A-CAA4-85F0-7D66E4153805}"/>
                  </a:ext>
                </a:extLst>
              </p:cNvPr>
              <p:cNvSpPr txBox="1"/>
              <p:nvPr/>
            </p:nvSpPr>
            <p:spPr>
              <a:xfrm>
                <a:off x="733442" y="3294769"/>
                <a:ext cx="14237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Ultra rural (i.e.. Farms)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33FED0-0A9A-4FF7-7F9B-B68A38E0A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519" y="4387290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42D4088-A079-1AD6-1F6A-96D145F1C235}"/>
                  </a:ext>
                </a:extLst>
              </p:cNvPr>
              <p:cNvSpPr txBox="1"/>
              <p:nvPr/>
            </p:nvSpPr>
            <p:spPr>
              <a:xfrm>
                <a:off x="1016394" y="4174721"/>
                <a:ext cx="8210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Residential</a:t>
                </a: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E962A4-1E72-07A8-55F1-3EA58D06D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896" y="5455759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616F36E-CEF4-27EF-3636-FD415347AD14}"/>
                  </a:ext>
                </a:extLst>
              </p:cNvPr>
              <p:cNvSpPr txBox="1"/>
              <p:nvPr/>
            </p:nvSpPr>
            <p:spPr>
              <a:xfrm>
                <a:off x="1119317" y="5243190"/>
                <a:ext cx="6639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Wireless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93C6D73-748C-885C-6694-193D598A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7546" y="648998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154CE96-AC09-EC93-EED3-ED1E195B22FB}"/>
                  </a:ext>
                </a:extLst>
              </p:cNvPr>
              <p:cNvSpPr txBox="1"/>
              <p:nvPr/>
            </p:nvSpPr>
            <p:spPr>
              <a:xfrm>
                <a:off x="1010865" y="6277419"/>
                <a:ext cx="7761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Enterprise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B0571CF-3A78-B9A5-F06F-C2BB1A0D8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6379" y="3153815"/>
                <a:ext cx="0" cy="16270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115D8AB-07D9-A4AC-5E2D-618911021CDA}"/>
                  </a:ext>
                </a:extLst>
              </p:cNvPr>
              <p:cNvSpPr txBox="1"/>
              <p:nvPr/>
            </p:nvSpPr>
            <p:spPr>
              <a:xfrm>
                <a:off x="3005806" y="2948689"/>
                <a:ext cx="44114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ONT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7848" y="1744838"/>
                <a:ext cx="283875" cy="577214"/>
              </a:xfrm>
              <a:prstGeom prst="rect">
                <a:avLst/>
              </a:prstGeom>
            </p:spPr>
          </p:pic>
          <p:sp>
            <p:nvSpPr>
              <p:cNvPr id="149" name="Right Brace 148">
                <a:extLst>
                  <a:ext uri="{FF2B5EF4-FFF2-40B4-BE49-F238E27FC236}">
                    <a16:creationId xmlns:a16="http://schemas.microsoft.com/office/drawing/2014/main" id="{9252A6FF-7F45-4532-8E12-435BF8CABF65}"/>
                  </a:ext>
                </a:extLst>
              </p:cNvPr>
              <p:cNvSpPr/>
              <p:nvPr/>
            </p:nvSpPr>
            <p:spPr>
              <a:xfrm rot="16200000">
                <a:off x="4550062" y="2349194"/>
                <a:ext cx="121026" cy="79054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ight Brace 149">
                <a:extLst>
                  <a:ext uri="{FF2B5EF4-FFF2-40B4-BE49-F238E27FC236}">
                    <a16:creationId xmlns:a16="http://schemas.microsoft.com/office/drawing/2014/main" id="{149992B5-6510-D323-7818-60F3E08B3B30}"/>
                  </a:ext>
                </a:extLst>
              </p:cNvPr>
              <p:cNvSpPr/>
              <p:nvPr/>
            </p:nvSpPr>
            <p:spPr>
              <a:xfrm rot="16200000">
                <a:off x="7492090" y="566533"/>
                <a:ext cx="145687" cy="372132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1" name="Picture 150" descr="A close up of a box&#10;&#10;Description automatically generated">
                <a:extLst>
                  <a:ext uri="{FF2B5EF4-FFF2-40B4-BE49-F238E27FC236}">
                    <a16:creationId xmlns:a16="http://schemas.microsoft.com/office/drawing/2014/main" id="{551617CF-3A50-C1C0-F0B9-CC9ACBBC2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26183" y="5010222"/>
                <a:ext cx="556987" cy="626610"/>
              </a:xfrm>
              <a:prstGeom prst="rect">
                <a:avLst/>
              </a:prstGeom>
            </p:spPr>
          </p:pic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5106D4A-68A1-0A2B-8380-0D128B52A2B2}"/>
              </a:ext>
            </a:extLst>
          </p:cNvPr>
          <p:cNvGrpSpPr/>
          <p:nvPr/>
        </p:nvGrpSpPr>
        <p:grpSpPr>
          <a:xfrm>
            <a:off x="7880892" y="4123520"/>
            <a:ext cx="1539623" cy="369332"/>
            <a:chOff x="7880892" y="4123520"/>
            <a:chExt cx="1539623" cy="369332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4EFEDC-0449-CB3C-66CA-17DAAEF18618}"/>
                </a:ext>
              </a:extLst>
            </p:cNvPr>
            <p:cNvCxnSpPr>
              <a:cxnSpLocks/>
            </p:cNvCxnSpPr>
            <p:nvPr/>
          </p:nvCxnSpPr>
          <p:spPr>
            <a:xfrm>
              <a:off x="7880892" y="4330333"/>
              <a:ext cx="729950" cy="14223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3FACE88-056B-8E93-D94F-2956F407042F}"/>
                </a:ext>
              </a:extLst>
            </p:cNvPr>
            <p:cNvSpPr txBox="1"/>
            <p:nvPr/>
          </p:nvSpPr>
          <p:spPr>
            <a:xfrm>
              <a:off x="8569000" y="41235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Far Edge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Computing</a:t>
              </a:r>
            </a:p>
          </p:txBody>
        </p:sp>
      </p:grpSp>
      <p:pic>
        <p:nvPicPr>
          <p:cNvPr id="160" name="Picture 159" descr="Icon&#10;&#10;Description automatically generated">
            <a:extLst>
              <a:ext uri="{FF2B5EF4-FFF2-40B4-BE49-F238E27FC236}">
                <a16:creationId xmlns:a16="http://schemas.microsoft.com/office/drawing/2014/main" id="{DC97E1C8-AAA2-A0C1-7F52-4BBDF88A06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82224" y="2747151"/>
            <a:ext cx="522982" cy="418386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3F1C4F30-C5EE-C1A9-A0A6-6BB7D61B69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4373" y="2743748"/>
            <a:ext cx="522982" cy="418386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18A9ED63-1A55-14CB-D099-03FBD0623921}"/>
              </a:ext>
            </a:extLst>
          </p:cNvPr>
          <p:cNvSpPr/>
          <p:nvPr/>
        </p:nvSpPr>
        <p:spPr>
          <a:xfrm>
            <a:off x="9884299" y="2559967"/>
            <a:ext cx="1509823" cy="760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5077CFF-8424-B4FC-1CC5-399245400AE1}"/>
              </a:ext>
            </a:extLst>
          </p:cNvPr>
          <p:cNvCxnSpPr>
            <a:cxnSpLocks/>
          </p:cNvCxnSpPr>
          <p:nvPr/>
        </p:nvCxnSpPr>
        <p:spPr>
          <a:xfrm>
            <a:off x="10643123" y="3129584"/>
            <a:ext cx="0" cy="633570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A01090C-4071-ED11-30BC-52E1EE871B73}"/>
              </a:ext>
            </a:extLst>
          </p:cNvPr>
          <p:cNvSpPr txBox="1"/>
          <p:nvPr/>
        </p:nvSpPr>
        <p:spPr>
          <a:xfrm>
            <a:off x="10152199" y="374893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Multi-tenant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OSS/BSS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668E090-C80C-D5CA-52FC-E853D84CA4AA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9423301" y="2940464"/>
            <a:ext cx="460998" cy="1"/>
          </a:xfrm>
          <a:prstGeom prst="line">
            <a:avLst/>
          </a:prstGeom>
          <a:noFill/>
          <a:ln w="19050" cap="flat">
            <a:solidFill>
              <a:srgbClr val="3BA9B6"/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 descr="A picture containing white, sitting, computer, street&#10;&#10;Description automatically generated">
            <a:extLst>
              <a:ext uri="{FF2B5EF4-FFF2-40B4-BE49-F238E27FC236}">
                <a16:creationId xmlns:a16="http://schemas.microsoft.com/office/drawing/2014/main" id="{234A4F76-A0E8-A599-DFE7-15E6417217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5970" y="2091852"/>
            <a:ext cx="391141" cy="6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40234D-ECA4-97D9-DB72-6D4C40686CF1}"/>
              </a:ext>
            </a:extLst>
          </p:cNvPr>
          <p:cNvGrpSpPr/>
          <p:nvPr/>
        </p:nvGrpSpPr>
        <p:grpSpPr>
          <a:xfrm>
            <a:off x="1629166" y="1567346"/>
            <a:ext cx="5897700" cy="1624449"/>
            <a:chOff x="1629166" y="1567346"/>
            <a:chExt cx="5897700" cy="162444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16B54A-4D2D-7D69-A7DB-28613D11B0AF}"/>
                </a:ext>
              </a:extLst>
            </p:cNvPr>
            <p:cNvGrpSpPr/>
            <p:nvPr/>
          </p:nvGrpSpPr>
          <p:grpSpPr>
            <a:xfrm>
              <a:off x="1629166" y="1589719"/>
              <a:ext cx="2400203" cy="1602076"/>
              <a:chOff x="3452579" y="1703821"/>
              <a:chExt cx="2400203" cy="160207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E6BE3B8-1712-1BBE-2351-908A335A8B76}"/>
                  </a:ext>
                </a:extLst>
              </p:cNvPr>
              <p:cNvGrpSpPr/>
              <p:nvPr/>
            </p:nvGrpSpPr>
            <p:grpSpPr>
              <a:xfrm>
                <a:off x="3452579" y="1703821"/>
                <a:ext cx="2400203" cy="1286198"/>
                <a:chOff x="729279" y="2449132"/>
                <a:chExt cx="2400203" cy="1286198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00DA08E-E923-9154-D8C6-F895C03C271B}"/>
                    </a:ext>
                  </a:extLst>
                </p:cNvPr>
                <p:cNvGrpSpPr/>
                <p:nvPr/>
              </p:nvGrpSpPr>
              <p:grpSpPr>
                <a:xfrm>
                  <a:off x="729279" y="2449132"/>
                  <a:ext cx="2400203" cy="1286198"/>
                  <a:chOff x="1376199" y="2114981"/>
                  <a:chExt cx="2400203" cy="1286198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A47950B1-5C72-9780-4FB6-C6E69D9B9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6782" y="3054518"/>
                    <a:ext cx="530410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EAAE62D-042F-C607-1635-A4013A21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4774" y="3054518"/>
                    <a:ext cx="500016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1E6C0FB-9AAE-983F-CC74-75505D032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98767" y="2623133"/>
                    <a:ext cx="11512" cy="45488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8ACF28E-93E8-A416-3CD9-0732C7121286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543" y="2114981"/>
                    <a:ext cx="82747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A-POD 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EXTENDER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(SMALL)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13CC404-BC11-FF69-DAED-C11F0EF90B5C}"/>
                      </a:ext>
                    </a:extLst>
                  </p:cNvPr>
                  <p:cNvSpPr txBox="1"/>
                  <p:nvPr/>
                </p:nvSpPr>
                <p:spPr>
                  <a:xfrm>
                    <a:off x="3231061" y="2893348"/>
                    <a:ext cx="54534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10GbE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SFP+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EF12D03-E80B-F9DB-AED1-92DB2948307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6199" y="2949584"/>
                    <a:ext cx="7344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XGS-PON</a:t>
                    </a:r>
                  </a:p>
                </p:txBody>
              </p:sp>
            </p:grpSp>
            <p:pic>
              <p:nvPicPr>
                <p:cNvPr id="66" name="Picture 65" descr="A picture containing white, sitting, computer, street&#10;&#10;Description automatically generated">
                  <a:extLst>
                    <a:ext uri="{FF2B5EF4-FFF2-40B4-BE49-F238E27FC236}">
                      <a16:creationId xmlns:a16="http://schemas.microsoft.com/office/drawing/2014/main" id="{ED5D731A-AD1F-E6C8-463A-A03D5A5D7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19795" y="3137697"/>
                  <a:ext cx="287126" cy="507828"/>
                </a:xfrm>
                <a:prstGeom prst="rect">
                  <a:avLst/>
                </a:prstGeom>
              </p:spPr>
            </p:pic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D5ED286-8D57-6173-681B-C4FC7DCBEF50}"/>
                  </a:ext>
                </a:extLst>
              </p:cNvPr>
              <p:cNvSpPr txBox="1"/>
              <p:nvPr/>
            </p:nvSpPr>
            <p:spPr>
              <a:xfrm>
                <a:off x="4215433" y="3075065"/>
                <a:ext cx="10118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32 Subscribers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EF5A58-B84D-77D9-BDB3-712D87419E26}"/>
                </a:ext>
              </a:extLst>
            </p:cNvPr>
            <p:cNvGrpSpPr/>
            <p:nvPr/>
          </p:nvGrpSpPr>
          <p:grpSpPr>
            <a:xfrm>
              <a:off x="5119448" y="1567346"/>
              <a:ext cx="2407418" cy="1601479"/>
              <a:chOff x="1130683" y="4413448"/>
              <a:chExt cx="2407418" cy="160147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C7A632D-825F-8936-AAD5-49493B327136}"/>
                  </a:ext>
                </a:extLst>
              </p:cNvPr>
              <p:cNvGrpSpPr/>
              <p:nvPr/>
            </p:nvGrpSpPr>
            <p:grpSpPr>
              <a:xfrm>
                <a:off x="1130683" y="4413448"/>
                <a:ext cx="2407418" cy="1286198"/>
                <a:chOff x="1376199" y="2114981"/>
                <a:chExt cx="2407418" cy="128619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8F1AE57-B7A7-5135-F88A-800A32814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01183" y="3078014"/>
                  <a:ext cx="530410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08B468F-7560-03FB-5C89-CDFF23216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4774" y="3054518"/>
                  <a:ext cx="500016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F3CCDB8-C10F-0E90-0D0C-B6FEBAD3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0279" y="2623133"/>
                  <a:ext cx="0" cy="696871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1952881-B3C9-6157-3254-6AA0F49BD7F9}"/>
                    </a:ext>
                  </a:extLst>
                </p:cNvPr>
                <p:cNvSpPr txBox="1"/>
                <p:nvPr/>
              </p:nvSpPr>
              <p:spPr>
                <a:xfrm>
                  <a:off x="2196543" y="2114981"/>
                  <a:ext cx="827471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A-POD 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EXTENDER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(LARGE)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73A0D37-C78F-7F66-FA35-AB4FEBF31EE1}"/>
                    </a:ext>
                  </a:extLst>
                </p:cNvPr>
                <p:cNvSpPr txBox="1"/>
                <p:nvPr/>
              </p:nvSpPr>
              <p:spPr>
                <a:xfrm>
                  <a:off x="3223848" y="2893348"/>
                  <a:ext cx="55976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25GbE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SFP28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E82AEED-451C-7681-F1A9-2D2145C38F82}"/>
                    </a:ext>
                  </a:extLst>
                </p:cNvPr>
                <p:cNvSpPr txBox="1"/>
                <p:nvPr/>
              </p:nvSpPr>
              <p:spPr>
                <a:xfrm>
                  <a:off x="1376199" y="2949584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5x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XGS-PON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32478F-AD79-6866-4674-C88759B260B0}"/>
                  </a:ext>
                </a:extLst>
              </p:cNvPr>
              <p:cNvSpPr txBox="1"/>
              <p:nvPr/>
            </p:nvSpPr>
            <p:spPr>
              <a:xfrm>
                <a:off x="1865179" y="5784095"/>
                <a:ext cx="10967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160 Subscribers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D3D3AB1-4C16-2A3E-F463-BB99D1E9A9AF}"/>
              </a:ext>
            </a:extLst>
          </p:cNvPr>
          <p:cNvGrpSpPr/>
          <p:nvPr/>
        </p:nvGrpSpPr>
        <p:grpSpPr>
          <a:xfrm>
            <a:off x="1456079" y="3446421"/>
            <a:ext cx="6623340" cy="2885906"/>
            <a:chOff x="1456079" y="3446421"/>
            <a:chExt cx="6623340" cy="288590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A78543C-F52B-D162-F6CB-B9413FD4BC31}"/>
                </a:ext>
              </a:extLst>
            </p:cNvPr>
            <p:cNvGrpSpPr/>
            <p:nvPr/>
          </p:nvGrpSpPr>
          <p:grpSpPr>
            <a:xfrm>
              <a:off x="1456079" y="3852298"/>
              <a:ext cx="3122528" cy="2283935"/>
              <a:chOff x="4718413" y="1395630"/>
              <a:chExt cx="3122528" cy="228393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F53E574-66CD-84E6-1123-9E4416A63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9611" y="2444643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8B74DC-0E10-0662-1550-55CA521BD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590225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482426-CCAE-9A57-E9CE-95F9A807AC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9634" y="2925179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A62A1E-983E-A7D0-FAE7-AD5AD7C04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19853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5886321" y="1395630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0181" y="1602757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49199D-9FAA-7E62-2316-5DC9732E10DD}"/>
                  </a:ext>
                </a:extLst>
              </p:cNvPr>
              <p:cNvSpPr txBox="1"/>
              <p:nvPr/>
            </p:nvSpPr>
            <p:spPr>
              <a:xfrm>
                <a:off x="7070293" y="2135579"/>
                <a:ext cx="606534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72F0D1-39AB-ABF3-0380-932198A685B3}"/>
                  </a:ext>
                </a:extLst>
              </p:cNvPr>
              <p:cNvSpPr txBox="1"/>
              <p:nvPr/>
            </p:nvSpPr>
            <p:spPr>
              <a:xfrm>
                <a:off x="4844079" y="1846355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64679B-CB7B-2055-7F11-5865288AAE64}"/>
                  </a:ext>
                </a:extLst>
              </p:cNvPr>
              <p:cNvSpPr txBox="1"/>
              <p:nvPr/>
            </p:nvSpPr>
            <p:spPr>
              <a:xfrm>
                <a:off x="4718413" y="2253867"/>
                <a:ext cx="95731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3FF72D-DB17-E6E6-825A-5CCFC7428635}"/>
                  </a:ext>
                </a:extLst>
              </p:cNvPr>
              <p:cNvSpPr txBox="1"/>
              <p:nvPr/>
            </p:nvSpPr>
            <p:spPr>
              <a:xfrm>
                <a:off x="6928276" y="272290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pic>
            <p:nvPicPr>
              <p:cNvPr id="55" name="Picture 54" descr="A picture containing refrigerator, white&#10;&#10;Description automatically generated">
                <a:extLst>
                  <a:ext uri="{FF2B5EF4-FFF2-40B4-BE49-F238E27FC236}">
                    <a16:creationId xmlns:a16="http://schemas.microsoft.com/office/drawing/2014/main" id="{65FD2D8E-D79A-8B05-E7CA-FF3E0857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0643" y="1898650"/>
                <a:ext cx="764524" cy="1414371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6E822A-FF59-BB91-6D72-FDD36F6E46D7}"/>
                  </a:ext>
                </a:extLst>
              </p:cNvPr>
              <p:cNvSpPr txBox="1"/>
              <p:nvPr/>
            </p:nvSpPr>
            <p:spPr>
              <a:xfrm>
                <a:off x="5588521" y="3310233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384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1B7039-168B-7DE9-9334-646FD92B7679}"/>
                </a:ext>
              </a:extLst>
            </p:cNvPr>
            <p:cNvGrpSpPr/>
            <p:nvPr/>
          </p:nvGrpSpPr>
          <p:grpSpPr>
            <a:xfrm>
              <a:off x="4809445" y="3446421"/>
              <a:ext cx="3269974" cy="2885906"/>
              <a:chOff x="7420254" y="3813926"/>
              <a:chExt cx="3269974" cy="288590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9CE3628-889E-A49B-349C-5415163D0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8575" y="5196271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60E041A-FFEF-6ED7-8E33-DEB5A5FBD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534185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54B30F9-42F0-612C-203E-E0159C8A0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4950161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7ADED7-666A-200E-DFFF-552778ED2CC4}"/>
                  </a:ext>
                </a:extLst>
              </p:cNvPr>
              <p:cNvSpPr txBox="1"/>
              <p:nvPr/>
            </p:nvSpPr>
            <p:spPr>
              <a:xfrm>
                <a:off x="8814717" y="3813926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D03DE6A-E986-79CC-5B02-7A2309532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5305" y="4049715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1B50D9-03FE-EACE-F266-BAC2F7A33FD4}"/>
                  </a:ext>
                </a:extLst>
              </p:cNvPr>
              <p:cNvSpPr txBox="1"/>
              <p:nvPr/>
            </p:nvSpPr>
            <p:spPr>
              <a:xfrm>
                <a:off x="9879638" y="4904401"/>
                <a:ext cx="64472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4x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3945F5-3FED-BE2B-7B78-25AF7F6A2606}"/>
                  </a:ext>
                </a:extLst>
              </p:cNvPr>
              <p:cNvSpPr txBox="1"/>
              <p:nvPr/>
            </p:nvSpPr>
            <p:spPr>
              <a:xfrm>
                <a:off x="7537965" y="4615743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72x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4E4021D-DEF6-1AC9-9AF1-5D1194C94FF4}"/>
                  </a:ext>
                </a:extLst>
              </p:cNvPr>
              <p:cNvSpPr txBox="1"/>
              <p:nvPr/>
            </p:nvSpPr>
            <p:spPr>
              <a:xfrm>
                <a:off x="7420254" y="5056547"/>
                <a:ext cx="95731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72x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C12C84C-BB10-499A-5AF9-3EC7910BF3A0}"/>
                  </a:ext>
                </a:extLst>
              </p:cNvPr>
              <p:cNvSpPr txBox="1"/>
              <p:nvPr/>
            </p:nvSpPr>
            <p:spPr>
              <a:xfrm>
                <a:off x="9777563" y="557413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7CE26A-ABEB-6AE5-D201-4EACEF03F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9908" y="5794257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A2BC402-537A-7F85-8EFC-0EAA7D1D6FD4}"/>
                  </a:ext>
                </a:extLst>
              </p:cNvPr>
              <p:cNvSpPr txBox="1"/>
              <p:nvPr/>
            </p:nvSpPr>
            <p:spPr>
              <a:xfrm>
                <a:off x="8339959" y="6330500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2304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3591" y="4298835"/>
                <a:ext cx="923427" cy="203873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87E7222-3C0A-F432-F9CC-D436F29E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936" y="2352773"/>
            <a:ext cx="620782" cy="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78543C-F52B-D162-F6CB-B9413FD4BC31}"/>
              </a:ext>
            </a:extLst>
          </p:cNvPr>
          <p:cNvGrpSpPr/>
          <p:nvPr/>
        </p:nvGrpSpPr>
        <p:grpSpPr>
          <a:xfrm>
            <a:off x="1498720" y="2570161"/>
            <a:ext cx="3122528" cy="2283935"/>
            <a:chOff x="4718413" y="1395630"/>
            <a:chExt cx="3122528" cy="228393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F53E574-66CD-84E6-1123-9E4416A63F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9611" y="2444643"/>
              <a:ext cx="498988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8B74DC-0E10-0662-1550-55CA521BD627}"/>
                </a:ext>
              </a:extLst>
            </p:cNvPr>
            <p:cNvCxnSpPr>
              <a:cxnSpLocks/>
            </p:cNvCxnSpPr>
            <p:nvPr/>
          </p:nvCxnSpPr>
          <p:spPr>
            <a:xfrm>
              <a:off x="5588521" y="2590225"/>
              <a:ext cx="470394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482426-CCAE-9A57-E9CE-95F9A807A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9634" y="2925179"/>
              <a:ext cx="437655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EA62A1E-983E-A7D0-FAE7-AD5AD7C04C8D}"/>
                </a:ext>
              </a:extLst>
            </p:cNvPr>
            <p:cNvCxnSpPr>
              <a:cxnSpLocks/>
            </p:cNvCxnSpPr>
            <p:nvPr/>
          </p:nvCxnSpPr>
          <p:spPr>
            <a:xfrm>
              <a:off x="5588521" y="2198533"/>
              <a:ext cx="470394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049144-162F-8360-77C3-D5BD1C198A1B}"/>
                </a:ext>
              </a:extLst>
            </p:cNvPr>
            <p:cNvSpPr txBox="1"/>
            <p:nvPr/>
          </p:nvSpPr>
          <p:spPr>
            <a:xfrm>
              <a:off x="5886321" y="1395630"/>
              <a:ext cx="547720" cy="2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A-POD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061906-C93F-62A3-96B8-967FF8DCC7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0181" y="1602757"/>
              <a:ext cx="0" cy="24359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49199D-9FAA-7E62-2316-5DC9732E10DD}"/>
                </a:ext>
              </a:extLst>
            </p:cNvPr>
            <p:cNvSpPr txBox="1"/>
            <p:nvPr/>
          </p:nvSpPr>
          <p:spPr>
            <a:xfrm>
              <a:off x="7070293" y="2135579"/>
              <a:ext cx="606534" cy="51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100GbE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QSFP28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72F0D1-39AB-ABF3-0380-932198A685B3}"/>
                </a:ext>
              </a:extLst>
            </p:cNvPr>
            <p:cNvSpPr txBox="1"/>
            <p:nvPr/>
          </p:nvSpPr>
          <p:spPr>
            <a:xfrm>
              <a:off x="4844079" y="1846355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XGS-PON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64679B-CB7B-2055-7F11-5865288AAE64}"/>
                </a:ext>
              </a:extLst>
            </p:cNvPr>
            <p:cNvSpPr txBox="1"/>
            <p:nvPr/>
          </p:nvSpPr>
          <p:spPr>
            <a:xfrm>
              <a:off x="4718413" y="2253867"/>
              <a:ext cx="957314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10GbE/25GbE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SFP28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3FF72D-DB17-E6E6-825A-5CCFC7428635}"/>
                </a:ext>
              </a:extLst>
            </p:cNvPr>
            <p:cNvSpPr txBox="1"/>
            <p:nvPr/>
          </p:nvSpPr>
          <p:spPr>
            <a:xfrm>
              <a:off x="6928276" y="2722906"/>
              <a:ext cx="912665" cy="51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Management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1GbE + LTE</a:t>
              </a:r>
            </a:p>
          </p:txBody>
        </p:sp>
        <p:pic>
          <p:nvPicPr>
            <p:cNvPr id="55" name="Picture 54" descr="A picture containing refrigerator, white&#10;&#10;Description automatically generated">
              <a:extLst>
                <a:ext uri="{FF2B5EF4-FFF2-40B4-BE49-F238E27FC236}">
                  <a16:creationId xmlns:a16="http://schemas.microsoft.com/office/drawing/2014/main" id="{65FD2D8E-D79A-8B05-E7CA-FF3E0857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0643" y="1898650"/>
              <a:ext cx="764524" cy="1414371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06E822A-FF59-BB91-6D72-FDD36F6E46D7}"/>
                </a:ext>
              </a:extLst>
            </p:cNvPr>
            <p:cNvSpPr txBox="1"/>
            <p:nvPr/>
          </p:nvSpPr>
          <p:spPr>
            <a:xfrm>
              <a:off x="5588521" y="3310233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384 Subscribers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8 Towers/Commercial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F1B7039-168B-7DE9-9334-646FD92B7679}"/>
              </a:ext>
            </a:extLst>
          </p:cNvPr>
          <p:cNvGrpSpPr/>
          <p:nvPr/>
        </p:nvGrpSpPr>
        <p:grpSpPr>
          <a:xfrm>
            <a:off x="6555670" y="2043496"/>
            <a:ext cx="3269974" cy="2885906"/>
            <a:chOff x="7420254" y="3813926"/>
            <a:chExt cx="3269974" cy="288590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9CE3628-889E-A49B-349C-5415163D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575" y="5196271"/>
              <a:ext cx="498988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60E041A-FFEF-6ED7-8E33-DEB5A5FBD137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85" y="5341853"/>
              <a:ext cx="470394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54B30F9-42F0-612C-203E-E0159C8A0305}"/>
                </a:ext>
              </a:extLst>
            </p:cNvPr>
            <p:cNvCxnSpPr>
              <a:cxnSpLocks/>
            </p:cNvCxnSpPr>
            <p:nvPr/>
          </p:nvCxnSpPr>
          <p:spPr>
            <a:xfrm>
              <a:off x="8397485" y="4950161"/>
              <a:ext cx="470394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D7ADED7-666A-200E-DFFF-552778ED2CC4}"/>
                </a:ext>
              </a:extLst>
            </p:cNvPr>
            <p:cNvSpPr txBox="1"/>
            <p:nvPr/>
          </p:nvSpPr>
          <p:spPr>
            <a:xfrm>
              <a:off x="8814717" y="3813926"/>
              <a:ext cx="547720" cy="235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A-POD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D03DE6A-E986-79CC-5B02-7A2309532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5305" y="4049715"/>
              <a:ext cx="0" cy="24359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D1B50D9-03FE-EACE-F266-BAC2F7A33FD4}"/>
                </a:ext>
              </a:extLst>
            </p:cNvPr>
            <p:cNvSpPr txBox="1"/>
            <p:nvPr/>
          </p:nvSpPr>
          <p:spPr>
            <a:xfrm>
              <a:off x="9879638" y="4904401"/>
              <a:ext cx="64472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4x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100GbE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QSFP28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03945F5-3FED-BE2B-7B78-25AF7F6A2606}"/>
                </a:ext>
              </a:extLst>
            </p:cNvPr>
            <p:cNvSpPr txBox="1"/>
            <p:nvPr/>
          </p:nvSpPr>
          <p:spPr>
            <a:xfrm>
              <a:off x="7537965" y="4615743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72x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XGS-PON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4E4021D-DEF6-1AC9-9AF1-5D1194C94FF4}"/>
                </a:ext>
              </a:extLst>
            </p:cNvPr>
            <p:cNvSpPr txBox="1"/>
            <p:nvPr/>
          </p:nvSpPr>
          <p:spPr>
            <a:xfrm>
              <a:off x="7420254" y="5056547"/>
              <a:ext cx="957314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72x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10GbE/25GbE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SFP28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C12C84C-BB10-499A-5AF9-3EC7910BF3A0}"/>
                </a:ext>
              </a:extLst>
            </p:cNvPr>
            <p:cNvSpPr txBox="1"/>
            <p:nvPr/>
          </p:nvSpPr>
          <p:spPr>
            <a:xfrm>
              <a:off x="9777563" y="5574136"/>
              <a:ext cx="912665" cy="518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2x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Management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1GbE + LTE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E7CE26A-ABEB-6AE5-D201-4EACEF03F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9908" y="5794257"/>
              <a:ext cx="437655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A2BC402-537A-7F85-8EFC-0EAA7D1D6FD4}"/>
                </a:ext>
              </a:extLst>
            </p:cNvPr>
            <p:cNvSpPr txBox="1"/>
            <p:nvPr/>
          </p:nvSpPr>
          <p:spPr>
            <a:xfrm>
              <a:off x="8339959" y="6330500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2304 Subscribers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8 Towers/Commercial</a:t>
              </a:r>
            </a:p>
          </p:txBody>
        </p:sp>
        <p:pic>
          <p:nvPicPr>
            <p:cNvPr id="147" name="Picture 146" descr="A picture containing sitting, white, standing, room&#10;&#10;Description automatically generated">
              <a:extLst>
                <a:ext uri="{FF2B5EF4-FFF2-40B4-BE49-F238E27FC236}">
                  <a16:creationId xmlns:a16="http://schemas.microsoft.com/office/drawing/2014/main" id="{3C467DC0-8A0A-6DA4-F819-29B5D9CE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591" y="4298835"/>
              <a:ext cx="923427" cy="2038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715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Community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D2DBB6-F560-0EEE-5F36-D485C56F9AF4}"/>
              </a:ext>
            </a:extLst>
          </p:cNvPr>
          <p:cNvGrpSpPr/>
          <p:nvPr/>
        </p:nvGrpSpPr>
        <p:grpSpPr>
          <a:xfrm>
            <a:off x="708396" y="1585257"/>
            <a:ext cx="10590064" cy="4921300"/>
            <a:chOff x="708396" y="1585257"/>
            <a:chExt cx="10590064" cy="49213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AFBB29E-7D61-E11F-907A-538D2EEDB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2139" y="5196342"/>
              <a:ext cx="770519" cy="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0D2152-F1B5-29FD-B96E-7FA3723D4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7398" y="5277603"/>
              <a:ext cx="513341" cy="533078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D0E6B6B1-6711-B645-E177-36FFD7289EF1}"/>
                </a:ext>
              </a:extLst>
            </p:cNvPr>
            <p:cNvGrpSpPr/>
            <p:nvPr/>
          </p:nvGrpSpPr>
          <p:grpSpPr>
            <a:xfrm>
              <a:off x="708396" y="1585257"/>
              <a:ext cx="10590064" cy="4921300"/>
              <a:chOff x="805932" y="1142684"/>
              <a:chExt cx="10590064" cy="4921300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9FDBDF0-DE14-45BD-F691-EA5256362A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7419" y="1458478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20ED80A-B767-6F27-E996-2714529F3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75577" y="1471113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7EC8156-EB51-AA95-4183-D6822372A2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26311" y="1306217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8A5A4CF-628D-EE31-89F8-B0E0614006A4}"/>
                  </a:ext>
                </a:extLst>
              </p:cNvPr>
              <p:cNvGrpSpPr/>
              <p:nvPr/>
            </p:nvGrpSpPr>
            <p:grpSpPr>
              <a:xfrm>
                <a:off x="805932" y="1303390"/>
                <a:ext cx="10590064" cy="4760594"/>
                <a:chOff x="805932" y="1303390"/>
                <a:chExt cx="10590064" cy="4760594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5BC9CFA-2093-7776-6DF3-59D0E4A612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28505" y="4462955"/>
                  <a:ext cx="4219342" cy="1091655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FC0AE3D-781F-20D0-9123-1271BC159E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81198" y="4632572"/>
                  <a:ext cx="474805" cy="906096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D78B08BA-6A0F-FFA9-5B21-E57146D22F90}"/>
                    </a:ext>
                  </a:extLst>
                </p:cNvPr>
                <p:cNvGrpSpPr/>
                <p:nvPr/>
              </p:nvGrpSpPr>
              <p:grpSpPr>
                <a:xfrm>
                  <a:off x="805932" y="1303390"/>
                  <a:ext cx="10590064" cy="4760594"/>
                  <a:chOff x="804058" y="1182519"/>
                  <a:chExt cx="10590064" cy="4760594"/>
                </a:xfrm>
              </p:grpSpPr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35106D4A-68A1-0A2B-8380-0D128B52A2B2}"/>
                      </a:ext>
                    </a:extLst>
                  </p:cNvPr>
                  <p:cNvGrpSpPr/>
                  <p:nvPr/>
                </p:nvGrpSpPr>
                <p:grpSpPr>
                  <a:xfrm>
                    <a:off x="7917894" y="2989542"/>
                    <a:ext cx="1539623" cy="369332"/>
                    <a:chOff x="7880892" y="4123520"/>
                    <a:chExt cx="1539623" cy="369332"/>
                  </a:xfrm>
                </p:grpSpPr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AF4EFEDC-0449-CB3C-66CA-17DAAEF186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880892" y="4330333"/>
                      <a:ext cx="729950" cy="14223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D3FACE88-056B-8E93-D94F-2956F40704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69000" y="4123520"/>
                      <a:ext cx="85151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Edge </a:t>
                      </a:r>
                    </a:p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Computing</a:t>
                      </a:r>
                    </a:p>
                  </p:txBody>
                </p:sp>
              </p:grpSp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726D9A62-EADF-91C4-D205-0A09600643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549590" y="1810182"/>
                    <a:ext cx="818386" cy="47077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A575C05C-D504-2F44-E2AB-D1E86BA921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80034" y="1506981"/>
                    <a:ext cx="818386" cy="479217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7E04D163-64DC-FB2A-F188-FF1DCC2850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002256" y="1824791"/>
                    <a:ext cx="818386" cy="442971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99BD4CA1-6B9F-CDC5-78C1-7467D7ABD7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74146" y="2905507"/>
                    <a:ext cx="1382689" cy="844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7977691A-5AE1-017D-3184-7E7A27C5FA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635324" y="2896196"/>
                    <a:ext cx="248840" cy="585899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0CA8633F-FF47-172E-12C2-F7C8BB84F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57561" y="2952941"/>
                    <a:ext cx="360462" cy="476059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C925D2C1-CCB3-9003-EBE6-A5FCB96E7E2A}"/>
                      </a:ext>
                    </a:extLst>
                  </p:cNvPr>
                  <p:cNvGrpSpPr/>
                  <p:nvPr/>
                </p:nvGrpSpPr>
                <p:grpSpPr>
                  <a:xfrm>
                    <a:off x="978726" y="1182519"/>
                    <a:ext cx="10415396" cy="4760594"/>
                    <a:chOff x="978726" y="1135049"/>
                    <a:chExt cx="10415396" cy="4760594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94295C04-599E-347D-FC47-7CDEFB679042}"/>
                        </a:ext>
                      </a:extLst>
                    </p:cNvPr>
                    <p:cNvCxnSpPr>
                      <a:cxnSpLocks/>
                      <a:stCxn id="45" idx="3"/>
                    </p:cNvCxnSpPr>
                    <p:nvPr/>
                  </p:nvCxnSpPr>
                  <p:spPr>
                    <a:xfrm flipV="1">
                      <a:off x="3418981" y="2769273"/>
                      <a:ext cx="3112510" cy="8406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3BA9B6"/>
                      </a:solidFill>
                      <a:prstDash val="solid"/>
                      <a:miter lim="400000"/>
                      <a:headEnd type="none" w="med" len="med"/>
                      <a:tailEnd type="triangl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9544FD49-5F1F-2889-1E68-9F5B8DD45A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378382" y="3501444"/>
                      <a:ext cx="2822697" cy="2050229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3BA9B6"/>
                      </a:solidFill>
                      <a:prstDash val="solid"/>
                      <a:miter lim="400000"/>
                      <a:headEnd type="none" w="med" len="med"/>
                      <a:tailEnd type="triangl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CDDBE439-A050-50ED-E040-91E523F280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85343" y="2858037"/>
                      <a:ext cx="3261709" cy="1324071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3BA9B6"/>
                      </a:solidFill>
                      <a:prstDash val="solid"/>
                      <a:miter lim="400000"/>
                      <a:headEnd type="none" w="med" len="med"/>
                      <a:tailEnd type="triangl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1744B288-C48D-1D6A-4241-9812A31646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9545" y="1450886"/>
                      <a:ext cx="3773751" cy="2396857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>
                          <a:lumMod val="75000"/>
                        </a:schemeClr>
                      </a:solidFill>
                      <a:prstDash val="dash"/>
                    </a:ln>
                  </p:spPr>
                  <p:txBody>
                    <a:bodyPr spcFirstLastPara="1" wrap="square" lIns="91425" tIns="45700" rIns="91425" bIns="45700" rtlCol="0" anchor="ctr" anchorCtr="0">
                      <a:noAutofit/>
                    </a:bodyPr>
                    <a:lstStyle/>
                    <a:p>
                      <a:pPr marL="0" marR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36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p:txBody>
                </p:sp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412C377E-8F5B-4CF6-D5C8-7B470C441F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189287" y="5299457"/>
                      <a:ext cx="803195" cy="5961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 descr="Icon&#10;&#10;Description automatically generated">
                      <a:extLst>
                        <a:ext uri="{FF2B5EF4-FFF2-40B4-BE49-F238E27FC236}">
                          <a16:creationId xmlns:a16="http://schemas.microsoft.com/office/drawing/2014/main" id="{129DFDCC-B30D-4191-D885-66DD7EBBE1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883152" y="2596622"/>
                      <a:ext cx="575377" cy="75329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ight Brace 14">
                      <a:extLst>
                        <a:ext uri="{FF2B5EF4-FFF2-40B4-BE49-F238E27FC236}">
                          <a16:creationId xmlns:a16="http://schemas.microsoft.com/office/drawing/2014/main" id="{3EE4E415-3583-35ED-8A9D-8E8EB77C8E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991411" y="1730382"/>
                      <a:ext cx="295246" cy="1382373"/>
                    </a:xfrm>
                    <a:prstGeom prst="rightBrac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21" name="Picture 20">
                      <a:extLst>
                        <a:ext uri="{FF2B5EF4-FFF2-40B4-BE49-F238E27FC236}">
                          <a16:creationId xmlns:a16="http://schemas.microsoft.com/office/drawing/2014/main" id="{80650964-2059-5644-8192-97DD56A73F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929262" y="5448450"/>
                      <a:ext cx="526488" cy="42347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6049144-162F-8360-77C3-D5BD1C198A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55145" y="1135049"/>
                      <a:ext cx="583814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C-POD</a:t>
                      </a:r>
                    </a:p>
                  </p:txBody>
                </p:sp>
                <p:cxnSp>
                  <p:nvCxnSpPr>
                    <p:cNvPr id="108" name="Straight Connector 107">
                      <a:extLst>
                        <a:ext uri="{FF2B5EF4-FFF2-40B4-BE49-F238E27FC236}">
                          <a16:creationId xmlns:a16="http://schemas.microsoft.com/office/drawing/2014/main" id="{2AB63DAD-73CD-3EC9-41B7-237170BFA6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177217" y="5299457"/>
                      <a:ext cx="0" cy="159948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208F3015-2F73-ABAA-8DB6-05921B04A6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2482" y="5078472"/>
                      <a:ext cx="42672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CPE</a:t>
                      </a:r>
                    </a:p>
                  </p:txBody>
                </p:sp>
                <p:cxnSp>
                  <p:nvCxnSpPr>
                    <p:cNvPr id="112" name="Straight Connector 111">
                      <a:extLst>
                        <a:ext uri="{FF2B5EF4-FFF2-40B4-BE49-F238E27FC236}">
                          <a16:creationId xmlns:a16="http://schemas.microsoft.com/office/drawing/2014/main" id="{74881D23-1060-360E-D0F7-7A3ABC06D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428044" y="3733307"/>
                      <a:ext cx="1464953" cy="1566150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3BA9B6"/>
                      </a:solidFill>
                      <a:prstDash val="solid"/>
                      <a:miter lim="400000"/>
                      <a:headEnd type="none" w="med" len="med"/>
                      <a:tailEnd type="triangl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pic>
                  <p:nvPicPr>
                    <p:cNvPr id="115" name="Picture 114">
                      <a:extLst>
                        <a:ext uri="{FF2B5EF4-FFF2-40B4-BE49-F238E27FC236}">
                          <a16:creationId xmlns:a16="http://schemas.microsoft.com/office/drawing/2014/main" id="{1C7DA2C8-913E-DC53-9553-E48AD82376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700112" y="4676679"/>
                      <a:ext cx="1694010" cy="9919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2BEFC9B6-72EE-4A33-8146-DA7400B89C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07108" y="5220064"/>
                      <a:ext cx="636713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Market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Zone</a:t>
                      </a:r>
                    </a:p>
                  </p:txBody>
                </p: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F333FED0-0A9A-4FF7-7F9B-B68A38E0AF2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685519" y="4387290"/>
                      <a:ext cx="481042" cy="0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042D4088-A079-1AD6-1F6A-96D145F1C2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8726" y="4174721"/>
                      <a:ext cx="896400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Access Zone</a:t>
                      </a:r>
                    </a:p>
                  </p:txBody>
                </p: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593C6D73-748C-885C-6694-193D598AFA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683640" y="5648826"/>
                      <a:ext cx="481042" cy="0"/>
                    </a:xfrm>
                    <a:prstGeom prst="line">
                      <a:avLst/>
                    </a:prstGeom>
                    <a:noFill/>
                    <a:ln w="6350" cap="flat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E154CE96-AC09-EC93-EED3-ED1E195B22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6959" y="5436257"/>
                      <a:ext cx="776175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2"/>
                          </a:solidFill>
                          <a:latin typeface="Montserrat Light" pitchFamily="2" charset="77"/>
                        </a:rPr>
                        <a:t>Enterprise</a:t>
                      </a:r>
                    </a:p>
                  </p:txBody>
                </p:sp>
                <p:sp>
                  <p:nvSpPr>
                    <p:cNvPr id="150" name="Right Brace 149">
                      <a:extLst>
                        <a:ext uri="{FF2B5EF4-FFF2-40B4-BE49-F238E27FC236}">
                          <a16:creationId xmlns:a16="http://schemas.microsoft.com/office/drawing/2014/main" id="{149992B5-6510-D323-7818-60F3E08B3B3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494536" y="2158550"/>
                      <a:ext cx="145687" cy="3721328"/>
                    </a:xfrm>
                    <a:prstGeom prst="rightBrac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60" name="Picture 159" descr="Icon&#10;&#10;Description automatically generated">
                    <a:extLst>
                      <a:ext uri="{FF2B5EF4-FFF2-40B4-BE49-F238E27FC236}">
                        <a16:creationId xmlns:a16="http://schemas.microsoft.com/office/drawing/2014/main" id="{DC97E1C8-AAA2-A0C1-7F52-4BBDF88A0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082224" y="2747151"/>
                    <a:ext cx="522982" cy="418386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Icon&#10;&#10;Description automatically generated">
                    <a:extLst>
                      <a:ext uri="{FF2B5EF4-FFF2-40B4-BE49-F238E27FC236}">
                        <a16:creationId xmlns:a16="http://schemas.microsoft.com/office/drawing/2014/main" id="{3F1C4F30-C5EE-C1A9-A0A6-6BB7D61B69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754373" y="2743748"/>
                    <a:ext cx="522982" cy="418386"/>
                  </a:xfrm>
                  <a:prstGeom prst="rect">
                    <a:avLst/>
                  </a:prstGeom>
                </p:spPr>
              </p:pic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18A9ED63-1A55-14CB-D099-03FBD0623921}"/>
                      </a:ext>
                    </a:extLst>
                  </p:cNvPr>
                  <p:cNvSpPr/>
                  <p:nvPr/>
                </p:nvSpPr>
                <p:spPr>
                  <a:xfrm>
                    <a:off x="9884299" y="2559967"/>
                    <a:ext cx="1509823" cy="1250157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dash"/>
                  </a:ln>
                </p:spPr>
                <p:txBody>
                  <a:bodyPr spcFirstLastPara="1" wrap="square" lIns="91425" tIns="45700" rIns="91425" bIns="45700" rtlCol="0" anchor="ctr" anchorCtr="0">
                    <a:noAutofit/>
                  </a:bodyPr>
                  <a:lstStyle/>
                  <a:p>
                    <a:pPr marL="0" marR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n-US" sz="3600">
                      <a:solidFill>
                        <a:schemeClr val="lt1"/>
                      </a:solidFill>
                      <a:latin typeface="Montserrat Light"/>
                      <a:ea typeface="Montserrat Light"/>
                      <a:cs typeface="Montserrat Light"/>
                      <a:sym typeface="Montserrat Light"/>
                    </a:endParaRPr>
                  </a:p>
                </p:txBody>
              </p: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65077CFF-8424-B4FC-1CC5-399245400A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39209" y="2253470"/>
                    <a:ext cx="0" cy="451302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9A01090C-4071-ED11-30BC-52E1EE871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15857" y="1920377"/>
                    <a:ext cx="8467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Automated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OSS/BSS</a:t>
                    </a:r>
                  </a:p>
                </p:txBody>
              </p: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4668E090-C80C-D5CA-52FC-E853D84CA4AA}"/>
                      </a:ext>
                    </a:extLst>
                  </p:cNvPr>
                  <p:cNvCxnSpPr>
                    <a:cxnSpLocks/>
                    <a:endCxn id="162" idx="1"/>
                  </p:cNvCxnSpPr>
                  <p:nvPr/>
                </p:nvCxnSpPr>
                <p:spPr>
                  <a:xfrm>
                    <a:off x="9423301" y="2940464"/>
                    <a:ext cx="460998" cy="244582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pic>
                <p:nvPicPr>
                  <p:cNvPr id="6" name="Picture 5" descr="Icon&#10;&#10;Description automatically generated">
                    <a:extLst>
                      <a:ext uri="{FF2B5EF4-FFF2-40B4-BE49-F238E27FC236}">
                        <a16:creationId xmlns:a16="http://schemas.microsoft.com/office/drawing/2014/main" id="{9128022C-37B9-9A24-DC4F-B6298555A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349502" y="3206390"/>
                    <a:ext cx="679994" cy="533534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A picture containing sitting, white, standing, room&#10;&#10;Description automatically generated">
                    <a:extLst>
                      <a:ext uri="{FF2B5EF4-FFF2-40B4-BE49-F238E27FC236}">
                        <a16:creationId xmlns:a16="http://schemas.microsoft.com/office/drawing/2014/main" id="{754B78EF-9EDE-C422-D1B1-3218C2D12B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014850" y="4059520"/>
                    <a:ext cx="283875" cy="577214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A47EE066-103D-8784-107D-3597B6DB4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272095" y="2305738"/>
                    <a:ext cx="678443" cy="64134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48A7BCA5-DF62-8F11-E732-CB70B4EAA0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892493" y="2613409"/>
                    <a:ext cx="526488" cy="423479"/>
                  </a:xfrm>
                  <a:prstGeom prst="rect">
                    <a:avLst/>
                  </a:prstGeom>
                </p:spPr>
              </p:pic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716C6D26-C064-F07D-F57E-9B7ADA490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0448" y="2464416"/>
                    <a:ext cx="0" cy="159948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242A5E1-113F-9FAA-F1C2-840529DD82FF}"/>
                      </a:ext>
                    </a:extLst>
                  </p:cNvPr>
                  <p:cNvSpPr txBox="1"/>
                  <p:nvPr/>
                </p:nvSpPr>
                <p:spPr>
                  <a:xfrm>
                    <a:off x="2616829" y="2060178"/>
                    <a:ext cx="11063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Service Provider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 Equipment</a:t>
                    </a:r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BA8A5DBB-0803-A038-61FF-2967C1DA7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15846" y="2773546"/>
                    <a:ext cx="481042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3B5CC922-BEAA-6793-A267-F20B08FEC063}"/>
                      </a:ext>
                    </a:extLst>
                  </p:cNvPr>
                  <p:cNvSpPr txBox="1"/>
                  <p:nvPr/>
                </p:nvSpPr>
                <p:spPr>
                  <a:xfrm>
                    <a:off x="804058" y="2560977"/>
                    <a:ext cx="110639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Service Provider</a:t>
                    </a:r>
                  </a:p>
                </p:txBody>
              </p:sp>
              <p:pic>
                <p:nvPicPr>
                  <p:cNvPr id="56" name="Picture 55" descr="Icon&#10;&#10;Description automatically generated">
                    <a:extLst>
                      <a:ext uri="{FF2B5EF4-FFF2-40B4-BE49-F238E27FC236}">
                        <a16:creationId xmlns:a16="http://schemas.microsoft.com/office/drawing/2014/main" id="{75F9A353-5CEF-D7BA-08F6-6789F5D04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157801" y="1866060"/>
                    <a:ext cx="522982" cy="418386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 descr="A picture containing icon&#10;&#10;Description automatically generated">
                    <a:extLst>
                      <a:ext uri="{FF2B5EF4-FFF2-40B4-BE49-F238E27FC236}">
                        <a16:creationId xmlns:a16="http://schemas.microsoft.com/office/drawing/2014/main" id="{1F0795AA-E751-47F0-04BA-4960F8AF7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84111" y="1862566"/>
                    <a:ext cx="520155" cy="418386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 descr="Graphical user interface&#10;&#10;Description automatically generated">
                    <a:extLst>
                      <a:ext uri="{FF2B5EF4-FFF2-40B4-BE49-F238E27FC236}">
                        <a16:creationId xmlns:a16="http://schemas.microsoft.com/office/drawing/2014/main" id="{5D5C2B52-73EC-88DE-2E18-86F16CB70B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906333" y="1585257"/>
                    <a:ext cx="520155" cy="418386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DF394FC2-FBFE-45FB-1A08-61C48BADD3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976148" y="3308111"/>
                    <a:ext cx="520404" cy="421414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B45FF665-991D-C036-6EB0-54C0CE75F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697348" y="3315030"/>
                    <a:ext cx="520404" cy="421414"/>
                  </a:xfrm>
                  <a:prstGeom prst="rect">
                    <a:avLst/>
                  </a:prstGeom>
                </p:spPr>
              </p:pic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AE0AE0E7-E1A8-386A-3CF6-8BDE6B3DAC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51990" y="1428219"/>
                    <a:ext cx="0" cy="28009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pic>
                <p:nvPicPr>
                  <p:cNvPr id="97" name="Picture 96" descr="A close up of a box&#10;&#10;Description automatically generated">
                    <a:extLst>
                      <a:ext uri="{FF2B5EF4-FFF2-40B4-BE49-F238E27FC236}">
                        <a16:creationId xmlns:a16="http://schemas.microsoft.com/office/drawing/2014/main" id="{EC84AC5C-2A2D-796D-DF7F-04DF4C734A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800831" y="4221648"/>
                    <a:ext cx="556987" cy="626610"/>
                  </a:xfrm>
                  <a:prstGeom prst="rect">
                    <a:avLst/>
                  </a:prstGeom>
                </p:spPr>
              </p:pic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8DFCAB52-7F97-A19B-DBB6-99041B388D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42537" y="3211775"/>
                    <a:ext cx="0" cy="163557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5AE54108-5115-AA54-1ED9-A497670F00CE}"/>
                      </a:ext>
                    </a:extLst>
                  </p:cNvPr>
                  <p:cNvSpPr txBox="1"/>
                  <p:nvPr/>
                </p:nvSpPr>
                <p:spPr>
                  <a:xfrm>
                    <a:off x="6081030" y="2198464"/>
                    <a:ext cx="92044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Label Router</a:t>
                    </a: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8E5633FB-22E6-4EDE-6769-2EE124023E21}"/>
                      </a:ext>
                    </a:extLst>
                  </p:cNvPr>
                  <p:cNvGrpSpPr/>
                  <p:nvPr/>
                </p:nvGrpSpPr>
                <p:grpSpPr>
                  <a:xfrm>
                    <a:off x="9884299" y="5229505"/>
                    <a:ext cx="704114" cy="401493"/>
                    <a:chOff x="8295736" y="4933439"/>
                    <a:chExt cx="704114" cy="401493"/>
                  </a:xfrm>
                </p:grpSpPr>
                <p:pic>
                  <p:nvPicPr>
                    <p:cNvPr id="127" name="Picture 126">
                      <a:extLst>
                        <a:ext uri="{FF2B5EF4-FFF2-40B4-BE49-F238E27FC236}">
                          <a16:creationId xmlns:a16="http://schemas.microsoft.com/office/drawing/2014/main" id="{25319716-0FF3-FA37-CD59-223F69181C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alphaModFix amt="50000"/>
                    </a:blip>
                    <a:stretch>
                      <a:fillRect/>
                    </a:stretch>
                  </p:blipFill>
                  <p:spPr>
                    <a:xfrm>
                      <a:off x="8528664" y="5008480"/>
                      <a:ext cx="471186" cy="32203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Picture 127">
                      <a:extLst>
                        <a:ext uri="{FF2B5EF4-FFF2-40B4-BE49-F238E27FC236}">
                          <a16:creationId xmlns:a16="http://schemas.microsoft.com/office/drawing/2014/main" id="{3F757142-23BA-2D9F-57DF-5059E3E07A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8295736" y="4933439"/>
                      <a:ext cx="527213" cy="401493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132" name="Picture 131" descr="A close up of a box&#10;&#10;Description automatically generated">
                  <a:extLst>
                    <a:ext uri="{FF2B5EF4-FFF2-40B4-BE49-F238E27FC236}">
                      <a16:creationId xmlns:a16="http://schemas.microsoft.com/office/drawing/2014/main" id="{E634EF22-8A2F-455B-F146-D4B2C51BC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7611" y="5125942"/>
                  <a:ext cx="556987" cy="626610"/>
                </a:xfrm>
                <a:prstGeom prst="rect">
                  <a:avLst/>
                </a:prstGeom>
              </p:spPr>
            </p:pic>
            <p:pic>
              <p:nvPicPr>
                <p:cNvPr id="175" name="Picture 174">
                  <a:extLst>
                    <a:ext uri="{FF2B5EF4-FFF2-40B4-BE49-F238E27FC236}">
                      <a16:creationId xmlns:a16="http://schemas.microsoft.com/office/drawing/2014/main" id="{C9B0031B-1B02-1538-695E-C7B22F5E7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57927" y="4223793"/>
                  <a:ext cx="907054" cy="577215"/>
                </a:xfrm>
                <a:prstGeom prst="rect">
                  <a:avLst/>
                </a:prstGeom>
              </p:spPr>
            </p:pic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6A1CD78-F896-A486-EA27-C06C5A268B33}"/>
                  </a:ext>
                </a:extLst>
              </p:cNvPr>
              <p:cNvSpPr txBox="1"/>
              <p:nvPr/>
            </p:nvSpPr>
            <p:spPr>
              <a:xfrm>
                <a:off x="7019816" y="1174195"/>
                <a:ext cx="705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NMS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Adapters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388353E-EA35-901E-E184-006DA78568A2}"/>
                  </a:ext>
                </a:extLst>
              </p:cNvPr>
              <p:cNvSpPr txBox="1"/>
              <p:nvPr/>
            </p:nvSpPr>
            <p:spPr>
              <a:xfrm>
                <a:off x="7716753" y="1142684"/>
                <a:ext cx="8483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Edge AI/ML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ED5A05-85F2-EA79-4B67-7B24C31CADFA}"/>
                  </a:ext>
                </a:extLst>
              </p:cNvPr>
              <p:cNvSpPr txBox="1"/>
              <p:nvPr/>
            </p:nvSpPr>
            <p:spPr>
              <a:xfrm>
                <a:off x="8609056" y="1234887"/>
                <a:ext cx="66236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Caching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55387FE-53C8-5CDE-E25A-0451B265477D}"/>
                  </a:ext>
                </a:extLst>
              </p:cNvPr>
              <p:cNvSpPr txBox="1"/>
              <p:nvPr/>
            </p:nvSpPr>
            <p:spPr>
              <a:xfrm>
                <a:off x="7447847" y="3582108"/>
                <a:ext cx="196531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tx2"/>
                    </a:solidFill>
                  </a:rPr>
                  <a:t>Ring &amp; Mesh Architectures with Diversity</a:t>
                </a:r>
              </a:p>
            </p:txBody>
          </p:sp>
        </p:grpSp>
        <p:pic>
          <p:nvPicPr>
            <p:cNvPr id="5" name="Picture 4" descr="A close up of a box&#10;&#10;Description automatically generated">
              <a:extLst>
                <a:ext uri="{FF2B5EF4-FFF2-40B4-BE49-F238E27FC236}">
                  <a16:creationId xmlns:a16="http://schemas.microsoft.com/office/drawing/2014/main" id="{C52AE28F-04CA-A875-6527-727903A3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24980" y="4801599"/>
              <a:ext cx="556987" cy="6266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7CCBDE-658C-432A-CADE-CFACA98D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237968" y="3217878"/>
              <a:ext cx="525777" cy="46005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14722C-171C-F71A-39A1-53D803A99F0F}"/>
                </a:ext>
              </a:extLst>
            </p:cNvPr>
            <p:cNvSpPr txBox="1"/>
            <p:nvPr/>
          </p:nvSpPr>
          <p:spPr>
            <a:xfrm>
              <a:off x="6858094" y="3548062"/>
              <a:ext cx="939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Aggregation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Switch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9191B91-8619-3F96-D294-DEC21A1F6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7755" y="2952259"/>
              <a:ext cx="0" cy="163557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40284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7A91267-A724-EC24-A4FA-49656E131FD2}"/>
              </a:ext>
            </a:extLst>
          </p:cNvPr>
          <p:cNvGrpSpPr/>
          <p:nvPr/>
        </p:nvGrpSpPr>
        <p:grpSpPr>
          <a:xfrm>
            <a:off x="644633" y="1441996"/>
            <a:ext cx="10902734" cy="4746350"/>
            <a:chOff x="644633" y="1361555"/>
            <a:chExt cx="10902734" cy="474635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27006A3-159C-E590-BF58-A55C07EE58E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216703" y="4628111"/>
              <a:ext cx="4284839" cy="1065946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8F02AF1-9151-F69E-E542-374A66D82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9577" y="1636303"/>
              <a:ext cx="30983" cy="52953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8FAA680-A723-7911-2C86-A2AB7BB5B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857" y="1636303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43C4897-739D-B86D-4FB4-625ED4E8F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6849" y="1666137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9729F7-BD83-021B-53B5-2BA04805C863}"/>
                </a:ext>
              </a:extLst>
            </p:cNvPr>
            <p:cNvCxnSpPr>
              <a:cxnSpLocks/>
            </p:cNvCxnSpPr>
            <p:nvPr/>
          </p:nvCxnSpPr>
          <p:spPr>
            <a:xfrm>
              <a:off x="6496994" y="3830974"/>
              <a:ext cx="666369" cy="98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BBAF31-AF7A-6F68-CDB2-5D5ED1842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4906" y="3193775"/>
              <a:ext cx="657141" cy="54559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5354088-A2BC-2FBC-FACC-102B5091542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673" y="3286953"/>
              <a:ext cx="624994" cy="410271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287131-B7E2-9079-255D-DE3DCB99FC83}"/>
                </a:ext>
              </a:extLst>
            </p:cNvPr>
            <p:cNvCxnSpPr>
              <a:cxnSpLocks/>
            </p:cNvCxnSpPr>
            <p:nvPr/>
          </p:nvCxnSpPr>
          <p:spPr>
            <a:xfrm>
              <a:off x="6436025" y="3218181"/>
              <a:ext cx="666369" cy="98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A1B9BA-CBF1-DCEB-227F-5479EF86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0385" y="4767648"/>
              <a:ext cx="5507" cy="86022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834B25-564E-5DF4-C1E9-9D6847EE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9455" y="3326131"/>
              <a:ext cx="897786" cy="396987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78B08BA-6A0F-FFA9-5B21-E57146D22F90}"/>
                </a:ext>
              </a:extLst>
            </p:cNvPr>
            <p:cNvGrpSpPr/>
            <p:nvPr/>
          </p:nvGrpSpPr>
          <p:grpSpPr>
            <a:xfrm>
              <a:off x="644633" y="1450743"/>
              <a:ext cx="10902734" cy="4533581"/>
              <a:chOff x="676627" y="1182519"/>
              <a:chExt cx="10902734" cy="4533581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5106D4A-68A1-0A2B-8380-0D128B52A2B2}"/>
                  </a:ext>
                </a:extLst>
              </p:cNvPr>
              <p:cNvGrpSpPr/>
              <p:nvPr/>
            </p:nvGrpSpPr>
            <p:grpSpPr>
              <a:xfrm>
                <a:off x="7917894" y="3011689"/>
                <a:ext cx="1394304" cy="369332"/>
                <a:chOff x="7880892" y="4145667"/>
                <a:chExt cx="1394304" cy="369332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F4EFEDC-0449-CB3C-66CA-17DAAEF18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0892" y="4330333"/>
                  <a:ext cx="729950" cy="14223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3FACE88-056B-8E93-D94F-2956F407042F}"/>
                    </a:ext>
                  </a:extLst>
                </p:cNvPr>
                <p:cNvSpPr txBox="1"/>
                <p:nvPr/>
              </p:nvSpPr>
              <p:spPr>
                <a:xfrm>
                  <a:off x="8591997" y="4145667"/>
                  <a:ext cx="683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NFV and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 Apps </a:t>
                  </a:r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26D9A62-EADF-91C4-D205-0A0960064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49590" y="1810182"/>
                <a:ext cx="818386" cy="47077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575C05C-D504-2F44-E2AB-D1E86BA92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80034" y="1506981"/>
                <a:ext cx="818386" cy="479217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7E04D163-64DC-FB2A-F188-FF1DCC285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2256" y="1824791"/>
                <a:ext cx="818386" cy="442971"/>
              </a:xfrm>
              <a:prstGeom prst="rect">
                <a:avLst/>
              </a:prstGeom>
            </p:spPr>
          </p:pic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9BD4CA1-6B9F-CDC5-78C1-7467D7ABD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8843" y="2905507"/>
                <a:ext cx="867992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C925D2C1-CCB3-9003-EBE6-A5FCB96E7E2A}"/>
                  </a:ext>
                </a:extLst>
              </p:cNvPr>
              <p:cNvGrpSpPr/>
              <p:nvPr/>
            </p:nvGrpSpPr>
            <p:grpSpPr>
              <a:xfrm>
                <a:off x="713983" y="1182519"/>
                <a:ext cx="10680139" cy="4533581"/>
                <a:chOff x="713983" y="1135049"/>
                <a:chExt cx="10680139" cy="4533581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4295C04-599E-347D-FC47-7CDEFB679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5238" y="2871448"/>
                  <a:ext cx="3054240" cy="670326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544FD49-5F1F-2889-1E68-9F5B8DD45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3415" y="3470041"/>
                  <a:ext cx="3082278" cy="1894397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DDBE439-A050-50ED-E040-91E523F2804D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V="1">
                  <a:off x="3248697" y="2998509"/>
                  <a:ext cx="3077063" cy="1313908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744B288-C48D-1D6A-4241-9812A316462D}"/>
                    </a:ext>
                  </a:extLst>
                </p:cNvPr>
                <p:cNvSpPr/>
                <p:nvPr/>
              </p:nvSpPr>
              <p:spPr>
                <a:xfrm>
                  <a:off x="5649545" y="1450886"/>
                  <a:ext cx="3773751" cy="2396857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txBody>
                <a:bodyPr spcFirstLastPara="1" wrap="square" lIns="91425" tIns="45700" rIns="91425" bIns="45700" rtlCol="0" anchor="ctr" anchorCtr="0">
                  <a:noAutofit/>
                </a:bodyPr>
                <a:lstStyle/>
                <a:p>
                  <a:pPr marL="0" marR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 sz="36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pic>
              <p:nvPicPr>
                <p:cNvPr id="11" name="Picture 10" descr="Icon&#10;&#10;Description automatically generated">
                  <a:extLst>
                    <a:ext uri="{FF2B5EF4-FFF2-40B4-BE49-F238E27FC236}">
                      <a16:creationId xmlns:a16="http://schemas.microsoft.com/office/drawing/2014/main" id="{129DFDCC-B30D-4191-D885-66DD7EBBE1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5048" y="2525753"/>
                  <a:ext cx="575377" cy="753290"/>
                </a:xfrm>
                <a:prstGeom prst="rect">
                  <a:avLst/>
                </a:prstGeom>
              </p:spPr>
            </p:pic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3EE4E415-3583-35ED-8A9D-8E8EB77C8E54}"/>
                    </a:ext>
                  </a:extLst>
                </p:cNvPr>
                <p:cNvSpPr/>
                <p:nvPr/>
              </p:nvSpPr>
              <p:spPr>
                <a:xfrm rot="5400000">
                  <a:off x="7991411" y="1730382"/>
                  <a:ext cx="295246" cy="1382373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049144-162F-8360-77C3-D5BD1C198A1B}"/>
                    </a:ext>
                  </a:extLst>
                </p:cNvPr>
                <p:cNvSpPr txBox="1"/>
                <p:nvPr/>
              </p:nvSpPr>
              <p:spPr>
                <a:xfrm>
                  <a:off x="6241519" y="1135049"/>
                  <a:ext cx="61106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M-POD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4881D23-1060-360E-D0F7-7A3ABC06D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23296" y="3425687"/>
                  <a:ext cx="1469701" cy="187377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1C7DA2C8-913E-DC53-9553-E48AD8237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700112" y="4676679"/>
                  <a:ext cx="1694010" cy="991951"/>
                </a:xfrm>
                <a:prstGeom prst="rect">
                  <a:avLst/>
                </a:prstGeom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BEFC9B6-72EE-4A33-8146-DA7400B89CED}"/>
                    </a:ext>
                  </a:extLst>
                </p:cNvPr>
                <p:cNvSpPr txBox="1"/>
                <p:nvPr/>
              </p:nvSpPr>
              <p:spPr>
                <a:xfrm>
                  <a:off x="10525226" y="5207638"/>
                  <a:ext cx="7521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Regional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Zone</a:t>
                  </a:r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333FED0-0A9A-4FF7-7F9B-B68A38E0A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85519" y="4387290"/>
                  <a:ext cx="481042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42D4088-A079-1AD6-1F6A-96D145F1C235}"/>
                    </a:ext>
                  </a:extLst>
                </p:cNvPr>
                <p:cNvSpPr txBox="1"/>
                <p:nvPr/>
              </p:nvSpPr>
              <p:spPr>
                <a:xfrm>
                  <a:off x="713983" y="4267288"/>
                  <a:ext cx="1257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Internal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Community Zones</a:t>
                  </a:r>
                </a:p>
              </p:txBody>
            </p:sp>
            <p:sp>
              <p:nvSpPr>
                <p:cNvPr id="150" name="Right Brace 149">
                  <a:extLst>
                    <a:ext uri="{FF2B5EF4-FFF2-40B4-BE49-F238E27FC236}">
                      <a16:creationId xmlns:a16="http://schemas.microsoft.com/office/drawing/2014/main" id="{149992B5-6510-D323-7818-60F3E08B3B30}"/>
                    </a:ext>
                  </a:extLst>
                </p:cNvPr>
                <p:cNvSpPr/>
                <p:nvPr/>
              </p:nvSpPr>
              <p:spPr>
                <a:xfrm rot="5400000">
                  <a:off x="7494536" y="2158550"/>
                  <a:ext cx="145687" cy="3721328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60" name="Picture 159" descr="Icon&#10;&#10;Description automatically generated">
                <a:extLst>
                  <a:ext uri="{FF2B5EF4-FFF2-40B4-BE49-F238E27FC236}">
                    <a16:creationId xmlns:a16="http://schemas.microsoft.com/office/drawing/2014/main" id="{DC97E1C8-AAA2-A0C1-7F52-4BBDF88A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2224" y="2747151"/>
                <a:ext cx="522982" cy="418386"/>
              </a:xfrm>
              <a:prstGeom prst="rect">
                <a:avLst/>
              </a:prstGeom>
            </p:spPr>
          </p:pic>
          <p:pic>
            <p:nvPicPr>
              <p:cNvPr id="161" name="Picture 160" descr="Icon&#10;&#10;Description automatically generated">
                <a:extLst>
                  <a:ext uri="{FF2B5EF4-FFF2-40B4-BE49-F238E27FC236}">
                    <a16:creationId xmlns:a16="http://schemas.microsoft.com/office/drawing/2014/main" id="{3F1C4F30-C5EE-C1A9-A0A6-6BB7D61B6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4373" y="2743748"/>
                <a:ext cx="522982" cy="418386"/>
              </a:xfrm>
              <a:prstGeom prst="rect">
                <a:avLst/>
              </a:prstGeom>
            </p:spPr>
          </p:pic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18A9ED63-1A55-14CB-D099-03FBD0623921}"/>
                  </a:ext>
                </a:extLst>
              </p:cNvPr>
              <p:cNvSpPr/>
              <p:nvPr/>
            </p:nvSpPr>
            <p:spPr>
              <a:xfrm>
                <a:off x="9884299" y="2559967"/>
                <a:ext cx="1509823" cy="125015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5077CFF-8424-B4FC-1CC5-399245400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9209" y="2253470"/>
                <a:ext cx="0" cy="451302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01090C-4071-ED11-30BC-52E1EE871B73}"/>
                  </a:ext>
                </a:extLst>
              </p:cNvPr>
              <p:cNvSpPr txBox="1"/>
              <p:nvPr/>
            </p:nvSpPr>
            <p:spPr>
              <a:xfrm>
                <a:off x="9778868" y="191011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Microservices Management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Cloud Controller</a:t>
                </a: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668E090-C80C-D5CA-52FC-E853D84CA4AA}"/>
                  </a:ext>
                </a:extLst>
              </p:cNvPr>
              <p:cNvCxnSpPr>
                <a:cxnSpLocks/>
                <a:endCxn id="162" idx="1"/>
              </p:cNvCxnSpPr>
              <p:nvPr/>
            </p:nvCxnSpPr>
            <p:spPr>
              <a:xfrm>
                <a:off x="9423301" y="2940464"/>
                <a:ext cx="460998" cy="244582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0" name="Picture 9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754B78EF-9EDE-C422-D1B1-3218C2D12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822" y="4071280"/>
                <a:ext cx="283875" cy="577214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16C6D26-C064-F07D-F57E-9B7ADA49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0519" y="3145764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8A5DBB-0803-A038-61FF-2967C1DA7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5917" y="3454894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5CC922-BEAA-6793-A267-F20B08FEC063}"/>
                  </a:ext>
                </a:extLst>
              </p:cNvPr>
              <p:cNvSpPr txBox="1"/>
              <p:nvPr/>
            </p:nvSpPr>
            <p:spPr>
              <a:xfrm>
                <a:off x="676627" y="3221331"/>
                <a:ext cx="1247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Internet Exchange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Peers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E0AE0E7-E1A8-386A-3CF6-8BDE6B3DA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1990" y="1428219"/>
                <a:ext cx="0" cy="28009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25319716-0FF3-FA37-CD59-223F69181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</a:blip>
              <a:stretch>
                <a:fillRect/>
              </a:stretch>
            </p:blipFill>
            <p:spPr>
              <a:xfrm>
                <a:off x="10117227" y="5304546"/>
                <a:ext cx="471186" cy="322034"/>
              </a:xfrm>
              <a:prstGeom prst="rect">
                <a:avLst/>
              </a:prstGeom>
            </p:spPr>
          </p:pic>
        </p:grpSp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C72797D-670E-1274-8904-DDC0AF4B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6874" y="5441008"/>
              <a:ext cx="873977" cy="488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C8DC21-6AC8-8891-C936-C06F3826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748" y="4392097"/>
              <a:ext cx="999422" cy="6413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45FB53-FDB2-AF47-8815-9D3E8D96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7582" y="4520500"/>
              <a:ext cx="527213" cy="401493"/>
            </a:xfrm>
            <a:prstGeom prst="rect">
              <a:avLst/>
            </a:prstGeom>
          </p:spPr>
        </p:pic>
        <p:pic>
          <p:nvPicPr>
            <p:cNvPr id="46" name="Picture 45" descr="A close up of a box&#10;&#10;Description automatically generated">
              <a:extLst>
                <a:ext uri="{FF2B5EF4-FFF2-40B4-BE49-F238E27FC236}">
                  <a16:creationId xmlns:a16="http://schemas.microsoft.com/office/drawing/2014/main" id="{7138711A-170C-9A1D-35D3-C4E506E8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3902" y="2791726"/>
              <a:ext cx="525777" cy="62809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4AF707-020D-81BD-75A1-EF1ADE354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4596" y="2957115"/>
              <a:ext cx="525777" cy="460055"/>
            </a:xfrm>
            <a:prstGeom prst="rect">
              <a:avLst/>
            </a:prstGeom>
          </p:spPr>
        </p:pic>
        <p:pic>
          <p:nvPicPr>
            <p:cNvPr id="50" name="Picture 49" descr="A close up of a box&#10;&#10;Description automatically generated">
              <a:extLst>
                <a:ext uri="{FF2B5EF4-FFF2-40B4-BE49-F238E27FC236}">
                  <a16:creationId xmlns:a16="http://schemas.microsoft.com/office/drawing/2014/main" id="{6F24C21A-C409-6C3B-FBFB-10633F25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7534" y="3458630"/>
              <a:ext cx="525777" cy="62809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427B2E-9680-AB60-29CC-007B8C7C1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15140" y="3600476"/>
              <a:ext cx="525777" cy="46005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B6F5068-8895-D2A1-9EBF-7A61EB67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8645" y="3326716"/>
              <a:ext cx="1282336" cy="75088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29F01F4-CE0E-E38A-61F8-5260DBF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843" y="5357016"/>
              <a:ext cx="1282336" cy="75088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EEFB6BC-D61C-466C-6705-50F0E23D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1135" y="5493311"/>
              <a:ext cx="527213" cy="40149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8CC648-8484-1032-14A3-799AE01E1797}"/>
                </a:ext>
              </a:extLst>
            </p:cNvPr>
            <p:cNvSpPr txBox="1"/>
            <p:nvPr/>
          </p:nvSpPr>
          <p:spPr>
            <a:xfrm>
              <a:off x="1066787" y="5680132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Other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Projects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18BF5D-555B-FD11-FE5B-429059303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8204" y="5863260"/>
              <a:ext cx="481042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4" name="Picture 83" descr="A close up of a logo&#10;&#10;Description automatically generated">
              <a:extLst>
                <a:ext uri="{FF2B5EF4-FFF2-40B4-BE49-F238E27FC236}">
                  <a16:creationId xmlns:a16="http://schemas.microsoft.com/office/drawing/2014/main" id="{CFC743F7-6ACE-B672-F011-32EC300B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3909" y="2159765"/>
              <a:ext cx="242557" cy="36497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070C24-6F8D-C4D4-D38B-E8A7AE9B04AA}"/>
                </a:ext>
              </a:extLst>
            </p:cNvPr>
            <p:cNvSpPr txBox="1"/>
            <p:nvPr/>
          </p:nvSpPr>
          <p:spPr>
            <a:xfrm>
              <a:off x="6797790" y="1430805"/>
              <a:ext cx="8980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  <a:latin typeface="Montserrat Light" pitchFamily="2" charset="77"/>
                </a:rPr>
                <a:t>vFW</a:t>
              </a:r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 / DDOS</a:t>
              </a:r>
            </a:p>
          </p:txBody>
        </p:sp>
        <p:pic>
          <p:nvPicPr>
            <p:cNvPr id="90" name="Picture 89" descr="A close up of a logo&#10;&#10;Description automatically generated">
              <a:extLst>
                <a:ext uri="{FF2B5EF4-FFF2-40B4-BE49-F238E27FC236}">
                  <a16:creationId xmlns:a16="http://schemas.microsoft.com/office/drawing/2014/main" id="{5E280665-5639-3DD5-1960-6CF37C19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2106" y="3489555"/>
              <a:ext cx="676952" cy="451301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15A2E17-3055-78E5-FF62-758F2C8B190C}"/>
                </a:ext>
              </a:extLst>
            </p:cNvPr>
            <p:cNvSpPr txBox="1"/>
            <p:nvPr/>
          </p:nvSpPr>
          <p:spPr>
            <a:xfrm>
              <a:off x="8588320" y="1361555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Community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Apps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84767E8-53E2-9582-A5A5-5FEB1479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53607" y="1846691"/>
              <a:ext cx="526186" cy="501521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CCD4650-3ECC-7950-3EDD-2885799C3942}"/>
                </a:ext>
              </a:extLst>
            </p:cNvPr>
            <p:cNvSpPr txBox="1"/>
            <p:nvPr/>
          </p:nvSpPr>
          <p:spPr>
            <a:xfrm>
              <a:off x="7650518" y="1400971"/>
              <a:ext cx="8980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5G Core</a:t>
              </a:r>
            </a:p>
          </p:txBody>
        </p:sp>
        <p:pic>
          <p:nvPicPr>
            <p:cNvPr id="174" name="Picture 173" descr="Icon&#10;&#10;Description automatically generated">
              <a:extLst>
                <a:ext uri="{FF2B5EF4-FFF2-40B4-BE49-F238E27FC236}">
                  <a16:creationId xmlns:a16="http://schemas.microsoft.com/office/drawing/2014/main" id="{2FB40D8C-7BA2-14E2-CE10-35E02899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48989" y="2171167"/>
              <a:ext cx="522983" cy="452309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4884BCB-E722-9CBF-8A75-AF0BDEFF5C01}"/>
                </a:ext>
              </a:extLst>
            </p:cNvPr>
            <p:cNvSpPr txBox="1"/>
            <p:nvPr/>
          </p:nvSpPr>
          <p:spPr>
            <a:xfrm>
              <a:off x="7961086" y="3766237"/>
              <a:ext cx="14112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tx2"/>
                  </a:solidFill>
                </a:rPr>
                <a:t>Leaf Spine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11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EW 01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E98756"/>
      </a:accent1>
      <a:accent2>
        <a:srgbClr val="EC694D"/>
      </a:accent2>
      <a:accent3>
        <a:srgbClr val="EF443A"/>
      </a:accent3>
      <a:accent4>
        <a:srgbClr val="3E3B3E"/>
      </a:accent4>
      <a:accent5>
        <a:srgbClr val="6C696C"/>
      </a:accent5>
      <a:accent6>
        <a:srgbClr val="D9D6D9"/>
      </a:accent6>
      <a:hlink>
        <a:srgbClr val="F6F7F6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spcFirstLastPara="1" wrap="square" lIns="91425" tIns="45700" rIns="91425" bIns="45700" anchor="ctr" anchorCtr="0">
        <a:noAutofit/>
      </a:bodyPr>
      <a:lstStyle>
        <a:defPPr marL="0" marR="0" indent="0" algn="l" rtl="0">
          <a:spcBef>
            <a:spcPts val="0"/>
          </a:spcBef>
          <a:spcAft>
            <a:spcPts val="0"/>
          </a:spcAft>
          <a:buNone/>
          <a:defRPr sz="3600">
            <a:solidFill>
              <a:schemeClr val="lt1"/>
            </a:solidFill>
            <a:latin typeface="Montserrat Light"/>
            <a:ea typeface="Montserrat Light"/>
            <a:cs typeface="Montserrat Light"/>
            <a:sym typeface="Montserrat Light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22574</TotalTime>
  <Words>267</Words>
  <Application>Microsoft Macintosh PowerPoint</Application>
  <PresentationFormat>Widescreen</PresentationFormat>
  <Paragraphs>177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Montserrat</vt:lpstr>
      <vt:lpstr>Montserrat Light</vt:lpstr>
      <vt:lpstr>Roboto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Lemay</dc:creator>
  <cp:lastModifiedBy>Mathieu Lemay</cp:lastModifiedBy>
  <cp:revision>53</cp:revision>
  <dcterms:created xsi:type="dcterms:W3CDTF">2022-07-20T11:41:58Z</dcterms:created>
  <dcterms:modified xsi:type="dcterms:W3CDTF">2022-08-31T13:51:51Z</dcterms:modified>
</cp:coreProperties>
</file>